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8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86"/>
      <p:bold r:id="rId87"/>
      <p:italic r:id="rId88"/>
      <p:boldItalic r:id="rId89"/>
    </p:embeddedFont>
    <p:embeddedFont>
      <p:font typeface="Helvetica Neue Light" panose="02000403000000020004" pitchFamily="2" charset="0"/>
      <p:regular r:id="rId9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4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font" Target="fonts/font5.fntdata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1.fntdata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2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b23e4f7a9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自我介绍</a:t>
            </a:r>
            <a:endParaRPr dirty="0"/>
          </a:p>
        </p:txBody>
      </p:sp>
      <p:sp>
        <p:nvSpPr>
          <p:cNvPr id="102" name="Google Shape;102;g4b23e4f7a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b23e4f7a9_2_1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动画和过渡：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移动微件和在屏幕之间过渡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表情符号：在旧版平台上启用最新的表情符号字体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Fragment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：组件化界面的基本单位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布局：使用不同的容器做布局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调色板：从调色板中提取出有用的信息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g4b23e4f7a9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b23e4f7a9_2_1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4b23e4f7a9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b23e4f7a9_2_1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4b23e4f7a9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b23e4f7a9_2_1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4b23e4f7a9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b23e4f7a9_2_1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4b23e4f7a9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b23e4f7a9_2_1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4b23e4f7a9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b23e4f7a9_2_1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4b23e4f7a9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b23e4f7a9_2_1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4b23e4f7a9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b23e4f7a9_2_1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4b23e4f7a9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b23e4f7a9_2_1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4b23e4f7a9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b23e4f7a9_2_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4b23e4f7a9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b23e4f7a9_2_2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4b23e4f7a9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b23e4f7a9_2_2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4b23e4f7a9_2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b23e4f7a9_2_2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4b23e4f7a9_2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b23e4f7a9_2_2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4b23e4f7a9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b23e4f7a9_2_2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4b23e4f7a9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b23e4f7a9_2_2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4b23e4f7a9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b23e4f7a9_2_2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4b23e4f7a9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b23e4f7a9_2_2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4b23e4f7a9_2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b23e4f7a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4b23e4f7a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b23e4f7a9_2_2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4b23e4f7a9_2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b23e4f7a9_2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开源社区活跃，技术演进快，Google 主导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大家可以思考下：这三个新技术分别是为了解决什么问题</a:t>
            </a:r>
            <a:endParaRPr dirty="0"/>
          </a:p>
        </p:txBody>
      </p:sp>
      <p:sp>
        <p:nvSpPr>
          <p:cNvPr id="116" name="Google Shape;116;g4b23e4f7a9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b23e4f7a9_2_2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4b23e4f7a9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b23e4f7a9_2_3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4b23e4f7a9_2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b23e4f7a9_2_3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4b23e4f7a9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b23e4f7a9_2_3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4b23e4f7a9_2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b23e4f7a9_2_3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4b23e4f7a9_2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b23e4f7a9_2_3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4b23e4f7a9_2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b23e4f7a9_2_3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4b23e4f7a9_2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b23e4f7a9_2_3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4b23e4f7a9_2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b23e4f7a9_2_3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静态类型</a:t>
            </a:r>
            <a:endParaRPr dirty="0"/>
          </a:p>
        </p:txBody>
      </p:sp>
      <p:sp>
        <p:nvSpPr>
          <p:cNvPr id="449" name="Google Shape;449;g4b23e4f7a9_2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b23e4f7a9_2_3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简洁、安全、</a:t>
            </a:r>
            <a:endParaRPr dirty="0"/>
          </a:p>
        </p:txBody>
      </p:sp>
      <p:sp>
        <p:nvSpPr>
          <p:cNvPr id="457" name="Google Shape;457;g4b23e4f7a9_2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b23e4f7a9_2_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4b23e4f7a9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b23e4f7a9_2_3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4b23e4f7a9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b23e4f7a9_2_3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4" name="Google Shape;474;g4b23e4f7a9_2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b23e4f7a9_2_3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4b23e4f7a9_2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b23e4f7a9_2_3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4b23e4f7a9_2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b23e4f7a9_2_4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4b23e4f7a9_2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b23e4f7a9_2_4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4b23e4f7a9_2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b23e4f7a9_2_4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4b23e4f7a9_2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4b23e4f7a9_2_4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4b23e4f7a9_2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4b23e4f7a9_2_4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4b23e4f7a9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4b23e4f7a9_2_4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4b23e4f7a9_2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b23e4f7a9_2_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不全是新的东西，多年演化和积累的结果</a:t>
            </a:r>
            <a:endParaRPr/>
          </a:p>
        </p:txBody>
      </p:sp>
      <p:sp>
        <p:nvSpPr>
          <p:cNvPr id="131" name="Google Shape;131;g4b23e4f7a9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4b23e4f7a9_2_4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4b23e4f7a9_2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4b23e4f7a9_2_4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4b23e4f7a9_2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4b23e4f7a9_2_4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4b23e4f7a9_2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4b23e4f7a9_2_4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4b23e4f7a9_2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4b23e4f7a9_2_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4b23e4f7a9_2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4b23e4f7a9_2_4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4b23e4f7a9_2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4b23e4f7a9_2_4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g4b23e4f7a9_2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4b23e4f7a9_2_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4b23e4f7a9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b23e4f7a9_2_5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4b23e4f7a9_2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4b23e4f7a9_2_5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g4b23e4f7a9_2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b23e4f7a9_2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核心是提升效率</a:t>
            </a:r>
            <a:endParaRPr/>
          </a:p>
        </p:txBody>
      </p:sp>
      <p:sp>
        <p:nvSpPr>
          <p:cNvPr id="139" name="Google Shape;139;g4b23e4f7a9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b23e4f7a9_2_5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g4b23e4f7a9_2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4b23e4f7a9_2_5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g4b23e4f7a9_2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b23e4f7a9_2_5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g4b23e4f7a9_2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4b23e4f7a9_2_5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g4b23e4f7a9_2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b23e4f7a9_2_5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1" name="Google Shape;671;g4b23e4f7a9_2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4b23e4f7a9_2_5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0" name="Google Shape;680;g4b23e4f7a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4b23e4f7a9_2_5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g4b23e4f7a9_2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4b23e4f7a9_2_5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4b23e4f7a9_2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4b23e4f7a9_2_5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g4b23e4f7a9_2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4b23e4f7a9_2_5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g4b23e4f7a9_2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b23e4f7a9_2_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AppCompat:Android系统版本众多</a:t>
            </a:r>
            <a:r>
              <a:rPr lang="zh-CN" altLang="en-US" dirty="0"/>
              <a:t>，为了使得低版本的系统可以使用新版</a:t>
            </a:r>
            <a:r>
              <a:rPr lang="en-US" altLang="zh-CN" dirty="0"/>
              <a:t>Android</a:t>
            </a:r>
            <a:r>
              <a:rPr lang="zh-CN" altLang="en-US" dirty="0"/>
              <a:t>的特性，引入了</a:t>
            </a:r>
            <a:r>
              <a:rPr lang="en-US" altLang="zh-CN" dirty="0" err="1"/>
              <a:t>AppCompat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Android</a:t>
            </a:r>
            <a:r>
              <a:rPr lang="zh-CN" altLang="en-US" dirty="0"/>
              <a:t> </a:t>
            </a:r>
            <a:r>
              <a:rPr lang="en-US" altLang="zh-CN" dirty="0"/>
              <a:t>KTX</a:t>
            </a:r>
            <a:r>
              <a:rPr lang="zh-CN" altLang="en-US" dirty="0"/>
              <a:t>：</a:t>
            </a:r>
            <a:r>
              <a:rPr lang="en-US" altLang="zh-CN" dirty="0"/>
              <a:t>Kotlin</a:t>
            </a:r>
            <a:r>
              <a:rPr lang="zh-CN" altLang="en-US" dirty="0"/>
              <a:t>扩展程序，可以更简洁的使用</a:t>
            </a:r>
            <a:r>
              <a:rPr lang="en-US" altLang="zh-CN" dirty="0"/>
              <a:t>Android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Multidex</a:t>
            </a:r>
            <a:r>
              <a:rPr lang="zh-CN" altLang="en-US" dirty="0"/>
              <a:t>：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DEX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字节码文件内的代码可调用的引用总数</a:t>
            </a:r>
            <a:r>
              <a:rPr lang="zh-CN" altLang="en-US" dirty="0"/>
              <a:t>超过</a:t>
            </a:r>
            <a:r>
              <a:rPr lang="en-US" altLang="zh-CN" dirty="0"/>
              <a:t>65536</a:t>
            </a:r>
            <a:r>
              <a:rPr lang="zh-CN" altLang="en-US" dirty="0"/>
              <a:t>时，会遇到一个构建错误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Test</a:t>
            </a:r>
            <a:r>
              <a:rPr lang="zh-CN" altLang="en-US" dirty="0"/>
              <a:t>：方便开发者编写单元测试用例</a:t>
            </a:r>
            <a:endParaRPr lang="en-US" altLang="zh-CN" dirty="0"/>
          </a:p>
        </p:txBody>
      </p:sp>
      <p:sp>
        <p:nvSpPr>
          <p:cNvPr id="147" name="Google Shape;147;g4b23e4f7a9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b23e4f7a9_2_6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g4b23e4f7a9_2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4b23e4f7a9_2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4b23e4f7a9_2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4b23e4f7a9_2_6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g4b23e4f7a9_2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4b23e4f7a9_2_6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g4b23e4f7a9_2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4b23e4f7a9_2_6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4b23e4f7a9_2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4b23e4f7a9_2_6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4b23e4f7a9_2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4b23e4f7a9_2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4b23e4f7a9_2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4b23e4f7a9_2_6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RN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：由于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领域访问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Native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领域的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OEM widgets</a:t>
            </a:r>
            <a:r>
              <a:rPr lang="zh-CN" alt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因此它也必须通过这个桥梁。 通常访问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widgets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的频率非常高（在动画，转换过程中，或者用户用手指在屏幕上滑动某些东西时，每秒可达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60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次），因此可能会导致性能问题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Flutter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Flutter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可以与平台进行通信，而无需通过执行了上下文切换的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JavaScript Bridge</a:t>
            </a:r>
            <a:endParaRPr dirty="0"/>
          </a:p>
        </p:txBody>
      </p:sp>
      <p:sp>
        <p:nvSpPr>
          <p:cNvPr id="770" name="Google Shape;770;g4b23e4f7a9_2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4b23e4f7a9_2_6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g4b23e4f7a9_2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4b23e4f7a9_2_6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g4b23e4f7a9_2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b23e4f7a9_2_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Binding</a:t>
            </a:r>
            <a:r>
              <a:rPr lang="zh-CN" altLang="en-US" dirty="0"/>
              <a:t>：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可以使用声明性格式（而非程序化地）将布局中的界面组件绑定到应用中的数据源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Lifecycles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：管理您的 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Activity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和 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Fragment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生命周期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LiveData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：一种可观察的数据存储器类，与常规的可观察类不同，</a:t>
            </a:r>
            <a:r>
              <a:rPr lang="en" altLang="zh-C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LiveData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具有生命周期感知能力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Navigation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：可帮助您实现导航，无论是简单的按钮点击，还是应用栏和抽屉式导航栏等更为复杂的模式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Paging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；分页加载框架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Room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：数据库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ViewModel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：以注重生命周期的方式管理界面相关的数据，经常和</a:t>
            </a:r>
            <a:r>
              <a:rPr lang="en-US" altLang="zh-C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LiveData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配合使用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WorkManager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：管理后台任务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4b23e4f7a9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4b23e4f7a9_2_6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g4b23e4f7a9_2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4b23e4f7a9_2_6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4b23e4f7a9_2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4b23e4f7a9_2_6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g4b23e4f7a9_2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b23e4f7a9_2_1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Download manager</a:t>
            </a:r>
            <a:r>
              <a:rPr lang="zh-CN" altLang="en-US" dirty="0"/>
              <a:t>：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安排和管理大量下载任务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Media&amp;playback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：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用于媒体播放和路由（包括 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Google Cast</a:t>
            </a:r>
            <a:r>
              <a:rPr lang="zh-CN" alt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的向后兼容 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通知：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提供向后兼容的通知 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zh-CN" alt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支持 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Wear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和 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Auto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权限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：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用于检查和请求应用权限的兼容性 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偏好设置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：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创建交互式设置屏幕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共享：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提供适合应用操作栏的共享操作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切片：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创建可在应用外部显示应用数据的灵活界面元素，切片属于界面模板，可在 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Google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搜索应用内动态显示您应用中的丰富互动内容，之后还将在其他位置（如 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Google 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助理等）显示。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g4b23e4f7a9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与副标题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水平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>
            <a:spLocks noGrp="1"/>
          </p:cNvSpPr>
          <p:nvPr>
            <p:ph type="pic" idx="2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 - 居中">
  <p:cSld name="标题 - 居中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垂直">
  <p:cSld name="照片 - 垂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 - 顶部对齐">
  <p:cSld name="标题 - 顶部对齐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与项目符号">
  <p:cSld name="标题与项目符号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、项目符号与照片">
  <p:cSld name="标题、项目符号与照片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>
            <a:spLocks noGrp="1"/>
          </p:cNvSpPr>
          <p:nvPr>
            <p:ph type="pic" idx="2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marL="91440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marL="137160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marL="182880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marL="228600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项目符号">
  <p:cSld name="项目符号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3 联">
  <p:cSld name="照片 - 3 联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>
            <a:spLocks noGrp="1"/>
          </p:cNvSpPr>
          <p:nvPr>
            <p:ph type="pic" idx="2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>
            <a:spLocks noGrp="1"/>
          </p:cNvSpPr>
          <p:nvPr>
            <p:ph type="pic" idx="3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9" name="Google Shape;89;p22"/>
          <p:cNvSpPr>
            <a:spLocks noGrp="1"/>
          </p:cNvSpPr>
          <p:nvPr>
            <p:ph type="pic" idx="4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文">
  <p:cSld name="引文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i="1"/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2"/>
          </p:nvPr>
        </p:nvSpPr>
        <p:spPr>
          <a:xfrm>
            <a:off x="895350" y="2255044"/>
            <a:ext cx="7358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">
  <p:cSld name="照片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>
  <p:cSld name="空白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training/material/palette-colors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developer.android.com/guide/topics/ui/declaring-layou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android.com/guide/components/fragments" TargetMode="External"/><Relationship Id="rId5" Type="http://schemas.openxmlformats.org/officeDocument/2006/relationships/hyperlink" Target="https://developer.android.com/guide/topics/ui/look-and-feel/emoji-compat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developer.android.com/training/animation/" TargetMode="Externa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googlesamples/android-architecture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eveloper.android.com/reference/android/arch/lifecycle/LifecycleOwner.html" TargetMode="Externa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topic/libraries/architecture/lifecycle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developer.android.com/topic/libraries/architecture/viewmode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android.com/topic/libraries/architecture/livedata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hyperlink" Target="https://developer.android.com/topic/libraries/data-bindin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hyperlink" Target="https://kotlinlang.org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ype_inference" TargetMode="External"/><Relationship Id="rId13" Type="http://schemas.openxmlformats.org/officeDocument/2006/relationships/hyperlink" Target="https://en.wikipedia.org/wiki/Software_development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en.wikipedia.org/wiki/Programming_language" TargetMode="External"/><Relationship Id="rId12" Type="http://schemas.openxmlformats.org/officeDocument/2006/relationships/hyperlink" Target="https://en.wikipedia.org/wiki/JetBrain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General-purpose_programming_language" TargetMode="External"/><Relationship Id="rId11" Type="http://schemas.openxmlformats.org/officeDocument/2006/relationships/hyperlink" Target="https://en.wikipedia.org/wiki/LLVM" TargetMode="External"/><Relationship Id="rId5" Type="http://schemas.openxmlformats.org/officeDocument/2006/relationships/hyperlink" Target="https://en.wikipedia.org/wiki/Cross-platform_software" TargetMode="External"/><Relationship Id="rId15" Type="http://schemas.openxmlformats.org/officeDocument/2006/relationships/image" Target="../media/image18.png"/><Relationship Id="rId10" Type="http://schemas.openxmlformats.org/officeDocument/2006/relationships/hyperlink" Target="https://en.wikipedia.org/wiki/Machine_code" TargetMode="External"/><Relationship Id="rId4" Type="http://schemas.openxmlformats.org/officeDocument/2006/relationships/hyperlink" Target="https://en.wikipedia.org/wiki/Static_typing" TargetMode="External"/><Relationship Id="rId9" Type="http://schemas.openxmlformats.org/officeDocument/2006/relationships/hyperlink" Target="https://en.wikipedia.org/wiki/JavaScript" TargetMode="External"/><Relationship Id="rId14" Type="http://schemas.openxmlformats.org/officeDocument/2006/relationships/hyperlink" Target="https://en.wikipedia.org/wiki/Prague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hyperlink" Target="https://developer.android.com/jetpack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kotlinlang.org/docs/reference/lambdas.html#higher-order-functions" TargetMode="External"/><Relationship Id="rId5" Type="http://schemas.openxmlformats.org/officeDocument/2006/relationships/hyperlink" Target="https://en.wikipedia.org/wiki/First-class_function" TargetMode="Externa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topic/libraries/testing-support-library/index.html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developer.android.com/studio/build/multidex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android.com/kotlin/ktx.html" TargetMode="External"/><Relationship Id="rId5" Type="http://schemas.openxmlformats.org/officeDocument/2006/relationships/hyperlink" Target="https://developer.android.com/topic/libraries/support-library/packages.html#v7-appcompat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flutter.io/" TargetMode="External"/><Relationship Id="rId4" Type="http://schemas.openxmlformats.org/officeDocument/2006/relationships/image" Target="../media/image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gif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topic/libraries/architecture/navigation.html" TargetMode="External"/><Relationship Id="rId13" Type="http://schemas.openxmlformats.org/officeDocument/2006/relationships/image" Target="../media/image4.png"/><Relationship Id="rId3" Type="http://schemas.openxmlformats.org/officeDocument/2006/relationships/image" Target="../media/image3.jpg"/><Relationship Id="rId7" Type="http://schemas.openxmlformats.org/officeDocument/2006/relationships/hyperlink" Target="https://developer.android.com/topic/libraries/architecture/livedata" TargetMode="External"/><Relationship Id="rId12" Type="http://schemas.openxmlformats.org/officeDocument/2006/relationships/hyperlink" Target="https://developer.android.com/topic/libraries/architecture/workmanag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android.com/topic/libraries/architecture/lifecycle" TargetMode="External"/><Relationship Id="rId11" Type="http://schemas.openxmlformats.org/officeDocument/2006/relationships/hyperlink" Target="https://developer.android.com/topic/libraries/architecture/viewmodel" TargetMode="External"/><Relationship Id="rId5" Type="http://schemas.openxmlformats.org/officeDocument/2006/relationships/hyperlink" Target="https://developer.android.com/topic/libraries/data-binding/" TargetMode="External"/><Relationship Id="rId10" Type="http://schemas.openxmlformats.org/officeDocument/2006/relationships/hyperlink" Target="https://developer.android.com/topic/libraries/architecture/room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developer.android.com/topic/libraries/architecture/paging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guide/topics/ui/settings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developer.android.com/guide/topics/permissions/index.html" TargetMode="Externa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android.com/guide/topics/ui/notifiers/notifications.html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developer.android.com/guide/topics/media-apps/media-apps-overview.html" TargetMode="External"/><Relationship Id="rId10" Type="http://schemas.openxmlformats.org/officeDocument/2006/relationships/hyperlink" Target="https://developer.android.com/guide/slices" TargetMode="External"/><Relationship Id="rId4" Type="http://schemas.openxmlformats.org/officeDocument/2006/relationships/hyperlink" Target="https://developer.android.com/reference/android/app/DownloadManager" TargetMode="External"/><Relationship Id="rId9" Type="http://schemas.openxmlformats.org/officeDocument/2006/relationships/hyperlink" Target="https://developer.android.com/training/sharing/shareac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 descr="字节跳动ByteDance-PPT-0724-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8783"/>
            <a:ext cx="9135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/>
        </p:nvSpPr>
        <p:spPr>
          <a:xfrm>
            <a:off x="644525" y="1908975"/>
            <a:ext cx="51105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zh-CN"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Android 新技术趋势</a:t>
            </a:r>
            <a:endParaRPr sz="3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26"/>
          <p:cNvSpPr txBox="1"/>
          <p:nvPr/>
        </p:nvSpPr>
        <p:spPr>
          <a:xfrm>
            <a:off x="590075" y="3059650"/>
            <a:ext cx="67665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9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陈亮亮 </a:t>
            </a:r>
            <a:r>
              <a:rPr lang="zh-CN" sz="19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字节跳动 Android 工程师</a:t>
            </a:r>
            <a:r>
              <a:rPr lang="zh-CN" sz="1900" b="1" dirty="0">
                <a:solidFill>
                  <a:srgbClr val="59C4D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9865" y="157315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5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185" name="Google Shape;185;p35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Jetpack 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35"/>
          <p:cNvSpPr txBox="1"/>
          <p:nvPr/>
        </p:nvSpPr>
        <p:spPr>
          <a:xfrm>
            <a:off x="2388325" y="1312125"/>
            <a:ext cx="2788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414141"/>
                </a:solidFill>
              </a:rPr>
              <a:t>UI</a:t>
            </a:r>
            <a:endParaRPr sz="2400">
              <a:solidFill>
                <a:srgbClr val="414141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 sz="2400">
              <a:solidFill>
                <a:srgbClr val="414141"/>
              </a:solidFill>
            </a:endParaRPr>
          </a:p>
        </p:txBody>
      </p:sp>
      <p:sp>
        <p:nvSpPr>
          <p:cNvPr id="187" name="Google Shape;187;p35"/>
          <p:cNvSpPr txBox="1"/>
          <p:nvPr/>
        </p:nvSpPr>
        <p:spPr>
          <a:xfrm>
            <a:off x="604275" y="2553775"/>
            <a:ext cx="4143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 dirty="0">
                <a:solidFill>
                  <a:srgbClr val="039BE5"/>
                </a:solidFill>
                <a:hlinkClick r:id="rId4"/>
              </a:rPr>
              <a:t>Animation &amp; transitions</a:t>
            </a:r>
            <a:endParaRPr sz="1200" dirty="0">
              <a:solidFill>
                <a:srgbClr val="414141"/>
              </a:solidFill>
            </a:endParaRPr>
          </a:p>
          <a:p>
            <a:pPr marL="457200" lvl="0" indent="-3048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 dirty="0">
                <a:solidFill>
                  <a:srgbClr val="039BE5"/>
                </a:solidFill>
                <a:hlinkClick r:id="rId5"/>
              </a:rPr>
              <a:t>Emoji</a:t>
            </a:r>
            <a:endParaRPr sz="1200" dirty="0">
              <a:solidFill>
                <a:srgbClr val="414141"/>
              </a:solidFill>
            </a:endParaRPr>
          </a:p>
          <a:p>
            <a:pPr marL="457200" lvl="0" indent="-3048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 dirty="0">
                <a:solidFill>
                  <a:srgbClr val="039BE5"/>
                </a:solidFill>
                <a:hlinkClick r:id="rId6"/>
              </a:rPr>
              <a:t>Fragment</a:t>
            </a:r>
            <a:endParaRPr sz="1200" dirty="0"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200" dirty="0"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500" dirty="0">
              <a:solidFill>
                <a:srgbClr val="414141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35"/>
          <p:cNvSpPr txBox="1"/>
          <p:nvPr/>
        </p:nvSpPr>
        <p:spPr>
          <a:xfrm>
            <a:off x="3244350" y="2553775"/>
            <a:ext cx="4143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 dirty="0">
                <a:solidFill>
                  <a:srgbClr val="039BE5"/>
                </a:solidFill>
                <a:hlinkClick r:id="rId7"/>
              </a:rPr>
              <a:t>Layout</a:t>
            </a:r>
            <a:endParaRPr sz="1200" dirty="0">
              <a:solidFill>
                <a:srgbClr val="414141"/>
              </a:solidFill>
            </a:endParaRPr>
          </a:p>
          <a:p>
            <a:pPr marL="457200" lvl="0" indent="-3048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 dirty="0">
                <a:solidFill>
                  <a:srgbClr val="039BE5"/>
                </a:solidFill>
                <a:hlinkClick r:id="rId8"/>
              </a:rPr>
              <a:t>Palette</a:t>
            </a:r>
            <a:endParaRPr sz="1200" dirty="0">
              <a:solidFill>
                <a:srgbClr val="414141"/>
              </a:solidFill>
            </a:endParaRPr>
          </a:p>
        </p:txBody>
      </p:sp>
      <p:pic>
        <p:nvPicPr>
          <p:cNvPr id="189" name="Google Shape;189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2638" y="2982375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4275" y="1169938"/>
            <a:ext cx="28575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6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-48975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197" name="Google Shape;197;p36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88" y="2965150"/>
            <a:ext cx="13620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6"/>
          <p:cNvSpPr txBox="1"/>
          <p:nvPr/>
        </p:nvSpPr>
        <p:spPr>
          <a:xfrm>
            <a:off x="518425" y="1125075"/>
            <a:ext cx="5006400" cy="30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650"/>
              <a:buChar char="❏"/>
            </a:pPr>
            <a:r>
              <a:rPr lang="zh-CN" sz="1650">
                <a:solidFill>
                  <a:srgbClr val="3A5BAE"/>
                </a:solidFill>
              </a:rPr>
              <a:t>MVC</a:t>
            </a:r>
            <a:endParaRPr sz="180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650">
                <a:solidFill>
                  <a:srgbClr val="3A5BAE"/>
                </a:solidFill>
              </a:rPr>
              <a:t>MVP</a:t>
            </a: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650">
                <a:solidFill>
                  <a:srgbClr val="3A5BAE"/>
                </a:solidFill>
              </a:rPr>
              <a:t>MVVM</a:t>
            </a: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00" name="Google Shape;200;p36"/>
          <p:cNvSpPr txBox="1"/>
          <p:nvPr/>
        </p:nvSpPr>
        <p:spPr>
          <a:xfrm>
            <a:off x="470975" y="3182025"/>
            <a:ext cx="57093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Samples:</a:t>
            </a:r>
            <a:endParaRPr>
              <a:solidFill>
                <a:srgbClr val="3A5BA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u="sng">
                <a:solidFill>
                  <a:schemeClr val="hlink"/>
                </a:solidFill>
                <a:hlinkClick r:id="rId5"/>
              </a:rPr>
              <a:t>https://github.com/googlesamples/android-architecture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7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88" y="2965150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175" y="1307800"/>
            <a:ext cx="56769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8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8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16" name="Google Shape;216;p38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7" name="Google Shape;2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88" y="2965150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425" y="1550638"/>
            <a:ext cx="5810250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9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25" name="Google Shape;225;p39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6" name="Google Shape;22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88" y="2965150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425" y="1299188"/>
            <a:ext cx="55626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0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34" name="Google Shape;234;p40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5" name="Google Shape;2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88" y="2965150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975" y="1347400"/>
            <a:ext cx="58102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1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1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43" name="Google Shape;243;p41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88" y="2965150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413" y="1232663"/>
            <a:ext cx="5667375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2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2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52" name="Google Shape;252;p42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88" y="2965150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800" y="928100"/>
            <a:ext cx="5529975" cy="40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3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61" name="Google Shape;261;p43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LiveData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2" name="Google Shape;2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2388" y="2999625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800" y="928100"/>
            <a:ext cx="5529975" cy="40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3"/>
          <p:cNvSpPr/>
          <p:nvPr/>
        </p:nvSpPr>
        <p:spPr>
          <a:xfrm>
            <a:off x="3159025" y="2676575"/>
            <a:ext cx="1407300" cy="654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4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 txBox="1"/>
          <p:nvPr/>
        </p:nvSpPr>
        <p:spPr>
          <a:xfrm>
            <a:off x="518425" y="866600"/>
            <a:ext cx="7698600" cy="3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  <a:latin typeface="Courier New"/>
                <a:ea typeface="Courier New"/>
                <a:cs typeface="Courier New"/>
                <a:sym typeface="Courier New"/>
              </a:rPr>
              <a:t>Without LiveData</a:t>
            </a:r>
            <a:endParaRPr sz="1800">
              <a:solidFill>
                <a:srgbClr val="3A5BA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// ViewModel</a:t>
            </a:r>
            <a:endParaRPr sz="80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8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 userList;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8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UserLoadedListener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 listeners = new ArrayList&lt;&gt;()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registerListener(</a:t>
            </a:r>
            <a:r>
              <a:rPr lang="zh-CN" sz="8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UserLoadedListener 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lsn) {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listeners.add(lsn)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unregisterListener(</a:t>
            </a:r>
            <a:r>
              <a:rPr lang="zh-CN" sz="8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UserLoadedListener 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lsn) {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listeners.remove(lsn)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9C27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rgbClr val="9C27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loadUsers() {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userService.getUsers(data -&gt; {</a:t>
            </a:r>
            <a:endParaRPr sz="800">
              <a:solidFill>
                <a:srgbClr val="C539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C53929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userList = data;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80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// notify UI</a:t>
            </a:r>
            <a:endParaRPr sz="80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for(</a:t>
            </a:r>
            <a:r>
              <a:rPr lang="zh-CN" sz="8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UserLoadedListener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lsn : listeners) {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lsn.onUserLoaded(userList);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9C27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3A5BAE"/>
                </a:solidFill>
              </a:rPr>
              <a:t> </a:t>
            </a:r>
            <a:endParaRPr sz="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A5BAE"/>
              </a:solidFill>
            </a:endParaRPr>
          </a:p>
        </p:txBody>
      </p:sp>
      <p:sp>
        <p:nvSpPr>
          <p:cNvPr id="271" name="Google Shape;271;p44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LiveData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613" y="3062800"/>
            <a:ext cx="13620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4"/>
          <p:cNvSpPr txBox="1"/>
          <p:nvPr/>
        </p:nvSpPr>
        <p:spPr>
          <a:xfrm>
            <a:off x="5088900" y="1207475"/>
            <a:ext cx="3308400" cy="16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// Activity</a:t>
            </a:r>
            <a:endParaRPr sz="80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UserLoadedListener 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listener = data -&gt; {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80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// update UI</a:t>
            </a:r>
            <a:endParaRPr sz="80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// onCreate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userViewModel.registerListener(userListener);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userViewModel.loadUsers();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//onDestroy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userViewModel.unregisterListener(listener);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7" descr="字节跳动ByteDance-PPT-0724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7"/>
          <p:cNvSpPr txBox="1"/>
          <p:nvPr/>
        </p:nvSpPr>
        <p:spPr>
          <a:xfrm>
            <a:off x="407200" y="2050650"/>
            <a:ext cx="47508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3600"/>
              <a:buFont typeface="Helvetica Neue"/>
              <a:buNone/>
            </a:pPr>
            <a:r>
              <a:rPr lang="zh-CN" sz="36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Android 新技术趋势</a:t>
            </a:r>
            <a:endParaRPr sz="500"/>
          </a:p>
        </p:txBody>
      </p:sp>
      <p:sp>
        <p:nvSpPr>
          <p:cNvPr id="113" name="Google Shape;113;p27"/>
          <p:cNvSpPr txBox="1"/>
          <p:nvPr/>
        </p:nvSpPr>
        <p:spPr>
          <a:xfrm>
            <a:off x="434181" y="2721371"/>
            <a:ext cx="218598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4D0"/>
              </a:buClr>
              <a:buSzPts val="1900"/>
              <a:buFont typeface="Helvetica Neue"/>
              <a:buNone/>
            </a:pPr>
            <a:r>
              <a:rPr lang="zh-CN" sz="1900" b="1" dirty="0">
                <a:solidFill>
                  <a:srgbClr val="59C4D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</a:t>
            </a:r>
            <a:r>
              <a:rPr lang="en-US" altLang="zh-CN" sz="1900" b="1" dirty="0">
                <a:solidFill>
                  <a:srgbClr val="59C4D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21</a:t>
            </a:r>
            <a:r>
              <a:rPr lang="zh-CN" sz="1900" b="1" dirty="0">
                <a:solidFill>
                  <a:srgbClr val="59C4D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altLang="zh-CN" sz="1900" b="1" dirty="0">
                <a:solidFill>
                  <a:srgbClr val="59C4D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 sz="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5"/>
          <p:cNvSpPr txBox="1"/>
          <p:nvPr/>
        </p:nvSpPr>
        <p:spPr>
          <a:xfrm>
            <a:off x="518425" y="1125075"/>
            <a:ext cx="7698600" cy="3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  <a:latin typeface="Courier New"/>
                <a:ea typeface="Courier New"/>
                <a:cs typeface="Courier New"/>
                <a:sym typeface="Courier New"/>
              </a:rPr>
              <a:t>With LiveData</a:t>
            </a:r>
            <a:endParaRPr sz="1800">
              <a:solidFill>
                <a:srgbClr val="3A5BA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// ViewModel</a:t>
            </a: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MutableLiveData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&gt;&gt; users;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&gt;&gt; getUsers()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(users ==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users =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MutableLiveData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&gt;&gt;();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userRepository.loadUsers(data -&gt;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userList.setValue(data);</a:t>
            </a:r>
            <a:endParaRPr sz="1050">
              <a:solidFill>
                <a:srgbClr val="C539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})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users;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50">
              <a:solidFill>
                <a:srgbClr val="9C27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LiveData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88" y="2965150"/>
            <a:ext cx="13620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/>
        </p:nvSpPr>
        <p:spPr>
          <a:xfrm>
            <a:off x="5140625" y="1499125"/>
            <a:ext cx="33084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// Activity</a:t>
            </a: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getUsers().observe(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, users -&gt;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zh-CN" sz="105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// update UI</a:t>
            </a: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});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6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6"/>
          <p:cNvSpPr txBox="1"/>
          <p:nvPr/>
        </p:nvSpPr>
        <p:spPr>
          <a:xfrm>
            <a:off x="518425" y="1125075"/>
            <a:ext cx="7698600" cy="3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  <a:latin typeface="Courier New"/>
                <a:ea typeface="Courier New"/>
                <a:cs typeface="Courier New"/>
                <a:sym typeface="Courier New"/>
              </a:rPr>
              <a:t>Transformations</a:t>
            </a:r>
            <a:endParaRPr sz="1800">
              <a:solidFill>
                <a:srgbClr val="3A5BA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// map</a:t>
            </a: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 userLiveData = ...;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 userName =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Transformations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.map(userLiveData, user -&gt;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user.name + </a:t>
            </a:r>
            <a:r>
              <a:rPr lang="zh-CN" sz="1050">
                <a:solidFill>
                  <a:srgbClr val="0D904F"/>
                </a:solidFill>
                <a:latin typeface="Courier New"/>
                <a:ea typeface="Courier New"/>
                <a:cs typeface="Courier New"/>
                <a:sym typeface="Courier New"/>
              </a:rPr>
              <a:t>" "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+ user.lastName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// switchMap</a:t>
            </a: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 getUser(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id)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...;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 userId = ...;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 user =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Transformations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.switchMap(userId, id -&gt; getUser(id) );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50">
              <a:solidFill>
                <a:srgbClr val="9C27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89" name="Google Shape;289;p46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LiveData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0" name="Google Shape;2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7288" y="2988125"/>
            <a:ext cx="13620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7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7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97" name="Google Shape;297;p47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ViewModel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788" y="3028350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800" y="928100"/>
            <a:ext cx="5529975" cy="40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7"/>
          <p:cNvSpPr/>
          <p:nvPr/>
        </p:nvSpPr>
        <p:spPr>
          <a:xfrm>
            <a:off x="3744875" y="3291150"/>
            <a:ext cx="1407300" cy="654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8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8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07" name="Google Shape;307;p48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ViewModel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8" name="Google Shape;30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4738" y="3074275"/>
            <a:ext cx="13620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8"/>
          <p:cNvSpPr txBox="1"/>
          <p:nvPr/>
        </p:nvSpPr>
        <p:spPr>
          <a:xfrm>
            <a:off x="299500" y="1125075"/>
            <a:ext cx="79551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UserViewModel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ViewModel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MutableLiveData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&gt;&gt; users;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    public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&gt;&gt; getUsers()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(users ==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users =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MutableLiveData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&gt;&gt;();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userRepository.loadUsers(data -&gt;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userList.setValue(data);</a:t>
            </a:r>
            <a:endParaRPr sz="1050">
              <a:solidFill>
                <a:srgbClr val="C539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})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users;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lnSpc>
                <a:spcPct val="142857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50">
              <a:solidFill>
                <a:srgbClr val="3B78E7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9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16" name="Google Shape;316;p49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ViewModel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7" name="Google Shape;31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7513" y="3120250"/>
            <a:ext cx="13620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9"/>
          <p:cNvSpPr txBox="1"/>
          <p:nvPr/>
        </p:nvSpPr>
        <p:spPr>
          <a:xfrm>
            <a:off x="333150" y="1372050"/>
            <a:ext cx="7139400" cy="4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UserActivity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AppCompatActivity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50">
                <a:solidFill>
                  <a:srgbClr val="C53929"/>
                </a:solidFill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onCreate(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savedInstanceState)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UserViewModel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model =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ViewModelProviders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.of(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).get(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UserViewModel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model.getUsers().observe(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, users -&gt;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zh-CN" sz="105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// update UI</a:t>
            </a: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});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0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25" name="Google Shape;325;p50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ViewModel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6" name="Google Shape;32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0288" y="3057050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3202" y="976425"/>
            <a:ext cx="3859600" cy="40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1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1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34" name="Google Shape;334;p51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Lifecycles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5" name="Google Shape;33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6438" y="3114475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800" y="928100"/>
            <a:ext cx="5529975" cy="40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1"/>
          <p:cNvSpPr/>
          <p:nvPr/>
        </p:nvSpPr>
        <p:spPr>
          <a:xfrm>
            <a:off x="2102200" y="3296900"/>
            <a:ext cx="1407300" cy="654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2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2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44" name="Google Shape;344;p52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Lifecycles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5" name="Google Shape;34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7938" y="3080025"/>
            <a:ext cx="13620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2"/>
          <p:cNvSpPr txBox="1"/>
          <p:nvPr/>
        </p:nvSpPr>
        <p:spPr>
          <a:xfrm>
            <a:off x="333150" y="1372050"/>
            <a:ext cx="7139400" cy="4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UserActivity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AppCompatActivity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50">
                <a:solidFill>
                  <a:srgbClr val="C53929"/>
                </a:solidFill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onCreate(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savedInstanceState)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UserViewModel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model =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ViewModelProviders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.of(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).get(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UserViewModel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model.getUsers().observe(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, users -&gt;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zh-CN" sz="105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// update UI</a:t>
            </a: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});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7" name="Google Shape;347;p52"/>
          <p:cNvSpPr/>
          <p:nvPr/>
        </p:nvSpPr>
        <p:spPr>
          <a:xfrm>
            <a:off x="2981000" y="2343425"/>
            <a:ext cx="493800" cy="241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3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54" name="Google Shape;354;p53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Lifecycles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5" name="Google Shape;3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888" y="3125950"/>
            <a:ext cx="13620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3"/>
          <p:cNvSpPr txBox="1"/>
          <p:nvPr/>
        </p:nvSpPr>
        <p:spPr>
          <a:xfrm>
            <a:off x="333150" y="1372050"/>
            <a:ext cx="8098500" cy="1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212121"/>
                </a:solidFill>
              </a:rPr>
              <a:t>Fragments and Activities in Support Library 26.1.0 and later already implement the </a:t>
            </a:r>
            <a:r>
              <a:rPr lang="zh-CN" sz="1100" u="sng">
                <a:solidFill>
                  <a:srgbClr val="039BE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LifecycleOwner</a:t>
            </a:r>
            <a:r>
              <a:rPr lang="zh-CN" sz="1200">
                <a:solidFill>
                  <a:srgbClr val="212121"/>
                </a:solidFill>
              </a:rPr>
              <a:t> interface.</a:t>
            </a:r>
            <a:endParaRPr sz="105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AppCompatActivity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Activity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implements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LifecycleOwner</a:t>
            </a:r>
            <a:endParaRPr sz="1050">
              <a:solidFill>
                <a:srgbClr val="9C27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Fragment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implements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LifecycleOwner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7" name="Google Shape;357;p53"/>
          <p:cNvSpPr/>
          <p:nvPr/>
        </p:nvSpPr>
        <p:spPr>
          <a:xfrm>
            <a:off x="4508013" y="1913475"/>
            <a:ext cx="1275000" cy="264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3"/>
          <p:cNvSpPr/>
          <p:nvPr/>
        </p:nvSpPr>
        <p:spPr>
          <a:xfrm>
            <a:off x="2437613" y="2371950"/>
            <a:ext cx="1275000" cy="264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4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4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65" name="Google Shape;365;p54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Lifecycles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6" name="Google Shape;36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6213" y="3085775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5" y="1308647"/>
            <a:ext cx="5299226" cy="28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8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/>
          <p:nvPr/>
        </p:nvSpPr>
        <p:spPr>
          <a:xfrm>
            <a:off x="518425" y="1125075"/>
            <a:ext cx="6948900" cy="3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  <a:buChar char="❏"/>
            </a:pPr>
            <a:r>
              <a:rPr lang="zh-CN" sz="2400">
                <a:solidFill>
                  <a:srgbClr val="3A5BAE"/>
                </a:solidFill>
              </a:rPr>
              <a:t>High-efficient development: Jetpack</a:t>
            </a:r>
            <a:endParaRPr sz="24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A5BAE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  <a:buChar char="❏"/>
            </a:pPr>
            <a:r>
              <a:rPr lang="zh-CN" sz="2400">
                <a:solidFill>
                  <a:srgbClr val="3A5BAE"/>
                </a:solidFill>
              </a:rPr>
              <a:t>Functional programming: Kotlin</a:t>
            </a:r>
            <a:endParaRPr sz="24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A5BAE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  <a:buChar char="❏"/>
            </a:pPr>
            <a:r>
              <a:rPr lang="zh-CN" sz="2400">
                <a:solidFill>
                  <a:srgbClr val="3A5BAE"/>
                </a:solidFill>
              </a:rPr>
              <a:t>Cross-platform framework: Flutter</a:t>
            </a:r>
            <a:endParaRPr sz="24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A5BAE"/>
              </a:solidFill>
            </a:endParaRPr>
          </a:p>
        </p:txBody>
      </p:sp>
      <p:sp>
        <p:nvSpPr>
          <p:cNvPr id="120" name="Google Shape;120;p28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目录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5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74" name="Google Shape;374;p55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Lifecycles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5" name="Google Shape;37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5363" y="3085775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5" y="1308647"/>
            <a:ext cx="5299226" cy="28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5"/>
          <p:cNvSpPr/>
          <p:nvPr/>
        </p:nvSpPr>
        <p:spPr>
          <a:xfrm>
            <a:off x="4172204" y="1176800"/>
            <a:ext cx="1692000" cy="3067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5"/>
          <p:cNvSpPr txBox="1"/>
          <p:nvPr/>
        </p:nvSpPr>
        <p:spPr>
          <a:xfrm>
            <a:off x="4204400" y="792625"/>
            <a:ext cx="1596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FF0000"/>
                </a:solidFill>
              </a:rPr>
              <a:t>Activated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6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6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85" name="Google Shape;385;p56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DataBinding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6" name="Google Shape;38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3663" y="3062800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800" y="928100"/>
            <a:ext cx="5529975" cy="40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6"/>
          <p:cNvSpPr/>
          <p:nvPr/>
        </p:nvSpPr>
        <p:spPr>
          <a:xfrm>
            <a:off x="2188325" y="4032100"/>
            <a:ext cx="1407300" cy="654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7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7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95" name="Google Shape;395;p57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DataBinding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6" name="Google Shape;39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8988" y="3039825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500" y="1292601"/>
            <a:ext cx="5565125" cy="31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8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8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404" name="Google Shape;404;p58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DataBinding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5" name="Google Shape;40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6238" y="3057050"/>
            <a:ext cx="13620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8"/>
          <p:cNvSpPr txBox="1"/>
          <p:nvPr/>
        </p:nvSpPr>
        <p:spPr>
          <a:xfrm>
            <a:off x="321650" y="1280875"/>
            <a:ext cx="6639900" cy="3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76200" lvl="0" indent="0" algn="l" rtl="0">
              <a:lnSpc>
                <a:spcPct val="142857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ViewModel</a:t>
            </a:r>
            <a:endParaRPr sz="105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UserModel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extends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ViewModel 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final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MutableLiveData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 nickName =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MutableLiveData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&lt;&gt;();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final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MutableLiveData&lt;Integer&gt;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age =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MutableLiveData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&lt;&gt;();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lnSpc>
                <a:spcPct val="142857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9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413" name="Google Shape;413;p59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DataBinding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4" name="Google Shape;41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3063" y="3039825"/>
            <a:ext cx="13620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9"/>
          <p:cNvSpPr txBox="1"/>
          <p:nvPr/>
        </p:nvSpPr>
        <p:spPr>
          <a:xfrm>
            <a:off x="327400" y="828475"/>
            <a:ext cx="6639900" cy="3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76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XML</a:t>
            </a:r>
            <a:r>
              <a:rPr lang="zh-CN" sz="1000"/>
              <a:t> </a:t>
            </a:r>
            <a:endParaRPr sz="1000"/>
          </a:p>
          <a:p>
            <a:pPr marL="0" marR="76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&lt;layout</a:t>
            </a:r>
            <a:r>
              <a:rPr lang="zh-CN" sz="10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xmlns:android</a:t>
            </a:r>
            <a:r>
              <a:rPr lang="zh-CN" sz="10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CN" sz="1000">
                <a:solidFill>
                  <a:srgbClr val="0D904F"/>
                </a:solidFill>
                <a:latin typeface="Courier New"/>
                <a:ea typeface="Courier New"/>
                <a:cs typeface="Courier New"/>
                <a:sym typeface="Courier New"/>
              </a:rPr>
              <a:t>"http://schemas.android.com/apk/res/android"</a:t>
            </a:r>
            <a:r>
              <a:rPr lang="zh-CN" sz="100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100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&lt;data&gt;</a:t>
            </a:r>
            <a:endParaRPr sz="100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CN" sz="100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&lt;variable</a:t>
            </a:r>
            <a:r>
              <a:rPr lang="zh-CN" sz="10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CN" sz="10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CN" sz="1000">
                <a:solidFill>
                  <a:srgbClr val="0D904F"/>
                </a:solidFill>
                <a:latin typeface="Courier New"/>
                <a:ea typeface="Courier New"/>
                <a:cs typeface="Courier New"/>
                <a:sym typeface="Courier New"/>
              </a:rPr>
              <a:t>"user"</a:t>
            </a:r>
            <a:r>
              <a:rPr lang="zh-CN" sz="10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CN" sz="10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CN" sz="1000">
                <a:solidFill>
                  <a:srgbClr val="0D904F"/>
                </a:solidFill>
                <a:latin typeface="Courier New"/>
                <a:ea typeface="Courier New"/>
                <a:cs typeface="Courier New"/>
                <a:sym typeface="Courier New"/>
              </a:rPr>
              <a:t>"com.example.UserModel"</a:t>
            </a:r>
            <a:r>
              <a:rPr lang="zh-CN" sz="100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0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100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&lt;/data&gt;</a:t>
            </a:r>
            <a:endParaRPr sz="10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100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... </a:t>
            </a:r>
            <a:endParaRPr sz="100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&lt;TextView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android:layout_width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CN" sz="1050">
                <a:solidFill>
                  <a:srgbClr val="0D904F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endParaRPr sz="1050">
              <a:solidFill>
                <a:srgbClr val="0D90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android:layout_height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CN" sz="1050">
                <a:solidFill>
                  <a:srgbClr val="0D904F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endParaRPr sz="1050">
              <a:solidFill>
                <a:srgbClr val="0D90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android:text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CN" sz="1050">
                <a:solidFill>
                  <a:srgbClr val="0D904F"/>
                </a:solidFill>
                <a:latin typeface="Courier New"/>
                <a:ea typeface="Courier New"/>
                <a:cs typeface="Courier New"/>
                <a:sym typeface="Courier New"/>
              </a:rPr>
              <a:t>"@{user.nickName}"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   ...</a:t>
            </a:r>
            <a:endParaRPr sz="10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&lt;/layout&gt;</a:t>
            </a:r>
            <a:endParaRPr sz="100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lnSpc>
                <a:spcPct val="142857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6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0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422" name="Google Shape;422;p60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DataBinding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3" name="Google Shape;42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3063" y="3039825"/>
            <a:ext cx="13620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0"/>
          <p:cNvSpPr txBox="1"/>
          <p:nvPr/>
        </p:nvSpPr>
        <p:spPr>
          <a:xfrm>
            <a:off x="327400" y="828475"/>
            <a:ext cx="8368800" cy="3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76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Activity</a:t>
            </a:r>
            <a:r>
              <a:rPr lang="zh-CN" sz="1000"/>
              <a:t> </a:t>
            </a:r>
            <a:endParaRPr sz="1000"/>
          </a:p>
          <a:p>
            <a:pPr marL="0" lvl="0" indent="0" algn="l" rtl="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UserActivity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AppCompatActivity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override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fun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onCreate(savedInstanceState: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?) {</a:t>
            </a: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UserModel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userModel =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ViewModelProviders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.of(getActivity()).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UserModel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binding: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UserBinding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DataBindingUtil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.setContentView(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, R.layout.user)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binding.setLifecycleOwner(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binding.viewmodel = userModel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lnSpc>
                <a:spcPct val="142857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1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1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LiveData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2" name="Google Shape;43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038" y="3057050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800" y="1083175"/>
            <a:ext cx="4754849" cy="3523274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1"/>
          <p:cNvSpPr/>
          <p:nvPr/>
        </p:nvSpPr>
        <p:spPr>
          <a:xfrm>
            <a:off x="3136025" y="3141825"/>
            <a:ext cx="1108500" cy="516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1"/>
          <p:cNvSpPr/>
          <p:nvPr/>
        </p:nvSpPr>
        <p:spPr>
          <a:xfrm>
            <a:off x="1777850" y="3811125"/>
            <a:ext cx="1108500" cy="516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1"/>
          <p:cNvSpPr/>
          <p:nvPr/>
        </p:nvSpPr>
        <p:spPr>
          <a:xfrm>
            <a:off x="1717750" y="3141825"/>
            <a:ext cx="1108500" cy="516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1"/>
          <p:cNvSpPr/>
          <p:nvPr/>
        </p:nvSpPr>
        <p:spPr>
          <a:xfrm>
            <a:off x="2651275" y="2586363"/>
            <a:ext cx="1108500" cy="516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61"/>
          <p:cNvSpPr txBox="1"/>
          <p:nvPr/>
        </p:nvSpPr>
        <p:spPr>
          <a:xfrm>
            <a:off x="5819575" y="974050"/>
            <a:ext cx="4143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6"/>
              </a:rPr>
              <a:t>LiveData</a:t>
            </a:r>
            <a:endParaRPr/>
          </a:p>
          <a:p>
            <a:pPr marL="4572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7"/>
              </a:rPr>
              <a:t>ViewModel</a:t>
            </a:r>
            <a:r>
              <a:rPr lang="zh-CN" sz="1200">
                <a:solidFill>
                  <a:srgbClr val="414141"/>
                </a:solidFill>
              </a:rPr>
              <a:t> </a:t>
            </a:r>
            <a:endParaRPr sz="1200">
              <a:solidFill>
                <a:srgbClr val="414141"/>
              </a:solidFill>
            </a:endParaRPr>
          </a:p>
          <a:p>
            <a:pPr marL="4572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8"/>
              </a:rPr>
              <a:t>Lifecycles</a:t>
            </a:r>
            <a:endParaRPr sz="1200">
              <a:solidFill>
                <a:srgbClr val="414141"/>
              </a:solidFill>
            </a:endParaRPr>
          </a:p>
          <a:p>
            <a:pPr marL="457200" lvl="0" indent="-3175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zh-CN" sz="1500" u="sng">
                <a:solidFill>
                  <a:srgbClr val="039BE5"/>
                </a:solidFill>
                <a:hlinkClick r:id="rId9"/>
              </a:rPr>
              <a:t>Data Binding</a:t>
            </a:r>
            <a:endParaRPr sz="1200">
              <a:solidFill>
                <a:srgbClr val="414141"/>
              </a:solidFill>
            </a:endParaRPr>
          </a:p>
          <a:p>
            <a:pPr marL="457200" lvl="0" indent="0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200"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200">
              <a:solidFill>
                <a:srgbClr val="414141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62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2"/>
          <p:cNvSpPr txBox="1"/>
          <p:nvPr/>
        </p:nvSpPr>
        <p:spPr>
          <a:xfrm>
            <a:off x="518425" y="1125075"/>
            <a:ext cx="6948900" cy="3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u="sng">
                <a:solidFill>
                  <a:schemeClr val="hlink"/>
                </a:solidFill>
                <a:hlinkClick r:id="rId4"/>
              </a:rPr>
              <a:t>https://kotlinlang.org/</a:t>
            </a:r>
            <a:endParaRPr sz="24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A5BAE"/>
              </a:solidFill>
            </a:endParaRPr>
          </a:p>
        </p:txBody>
      </p:sp>
      <p:sp>
        <p:nvSpPr>
          <p:cNvPr id="445" name="Google Shape;445;p62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Kotlin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6" name="Google Shape;44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8475" y="3115025"/>
            <a:ext cx="1399550" cy="13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6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1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3"/>
          <p:cNvSpPr txBox="1"/>
          <p:nvPr/>
        </p:nvSpPr>
        <p:spPr>
          <a:xfrm>
            <a:off x="518425" y="1125075"/>
            <a:ext cx="6417600" cy="3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  <a:buChar char="❏"/>
            </a:pPr>
            <a:r>
              <a:rPr lang="zh-CN" dirty="0">
                <a:solidFill>
                  <a:srgbClr val="3A5BAE"/>
                </a:solidFill>
                <a:highlight>
                  <a:srgbClr val="FFFFFF"/>
                </a:highlight>
              </a:rPr>
              <a:t>A </a:t>
            </a:r>
            <a:r>
              <a:rPr lang="zh-CN" u="sng" dirty="0">
                <a:solidFill>
                  <a:srgbClr val="3A5BAE"/>
                </a:solidFill>
                <a:highlight>
                  <a:srgbClr val="FFFFFF"/>
                </a:highlight>
                <a:hlinkClick r:id="rId4"/>
              </a:rPr>
              <a:t>statically typed</a:t>
            </a:r>
            <a:r>
              <a:rPr lang="zh-CN" dirty="0">
                <a:solidFill>
                  <a:srgbClr val="3A5BAE"/>
                </a:solidFill>
                <a:highlight>
                  <a:srgbClr val="FFFFFF"/>
                </a:highlight>
              </a:rPr>
              <a:t>, </a:t>
            </a:r>
            <a:r>
              <a:rPr lang="zh-CN" u="sng" dirty="0">
                <a:solidFill>
                  <a:srgbClr val="3A5BAE"/>
                </a:solidFill>
                <a:highlight>
                  <a:srgbClr val="FFFFFF"/>
                </a:highlight>
                <a:hlinkClick r:id="rId5"/>
              </a:rPr>
              <a:t>cross-platform</a:t>
            </a:r>
            <a:r>
              <a:rPr lang="zh-CN" dirty="0">
                <a:solidFill>
                  <a:srgbClr val="3A5BAE"/>
                </a:solidFill>
                <a:highlight>
                  <a:srgbClr val="FFFFFF"/>
                </a:highlight>
              </a:rPr>
              <a:t>, </a:t>
            </a:r>
            <a:r>
              <a:rPr lang="zh-CN" u="sng" dirty="0">
                <a:solidFill>
                  <a:srgbClr val="3A5BAE"/>
                </a:solidFill>
                <a:highlight>
                  <a:srgbClr val="FFFFFF"/>
                </a:highlight>
                <a:hlinkClick r:id="rId6"/>
              </a:rPr>
              <a:t>general-purpose</a:t>
            </a:r>
            <a:r>
              <a:rPr lang="zh-CN" dirty="0">
                <a:solidFill>
                  <a:srgbClr val="3A5BAE"/>
                </a:solidFill>
                <a:highlight>
                  <a:srgbClr val="FFFFFF"/>
                </a:highlight>
              </a:rPr>
              <a:t> </a:t>
            </a:r>
            <a:r>
              <a:rPr lang="zh-CN" u="sng" dirty="0">
                <a:solidFill>
                  <a:srgbClr val="3A5BAE"/>
                </a:solidFill>
                <a:highlight>
                  <a:srgbClr val="FFFFFF"/>
                </a:highlight>
                <a:hlinkClick r:id="rId7"/>
              </a:rPr>
              <a:t>programming language</a:t>
            </a:r>
            <a:r>
              <a:rPr lang="zh-CN" dirty="0">
                <a:solidFill>
                  <a:srgbClr val="3A5BAE"/>
                </a:solidFill>
                <a:highlight>
                  <a:srgbClr val="FFFFFF"/>
                </a:highlight>
              </a:rPr>
              <a:t> with </a:t>
            </a:r>
            <a:r>
              <a:rPr lang="zh-CN" u="sng" dirty="0">
                <a:solidFill>
                  <a:srgbClr val="3A5BAE"/>
                </a:solidFill>
                <a:highlight>
                  <a:srgbClr val="FFFFFF"/>
                </a:highlight>
                <a:hlinkClick r:id="rId8"/>
              </a:rPr>
              <a:t>type inference</a:t>
            </a:r>
            <a:r>
              <a:rPr lang="zh-CN" dirty="0">
                <a:solidFill>
                  <a:srgbClr val="3A5BAE"/>
                </a:solidFill>
                <a:highlight>
                  <a:srgbClr val="FFFFFF"/>
                </a:highlight>
              </a:rPr>
              <a:t>. </a:t>
            </a:r>
            <a:endParaRPr dirty="0">
              <a:solidFill>
                <a:srgbClr val="3A5BA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A5BAE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  <a:buChar char="❏"/>
            </a:pPr>
            <a:r>
              <a:rPr lang="zh-CN" dirty="0">
                <a:solidFill>
                  <a:srgbClr val="3A5BAE"/>
                </a:solidFill>
                <a:highlight>
                  <a:srgbClr val="FFFFFF"/>
                </a:highlight>
              </a:rPr>
              <a:t>Mainly targets the JVM, but also compiles to </a:t>
            </a:r>
            <a:r>
              <a:rPr lang="zh-CN" u="sng" dirty="0">
                <a:solidFill>
                  <a:srgbClr val="3A5BAE"/>
                </a:solidFill>
                <a:highlight>
                  <a:srgbClr val="FFFFFF"/>
                </a:highlight>
                <a:hlinkClick r:id="rId9"/>
              </a:rPr>
              <a:t>JavaScript</a:t>
            </a:r>
            <a:r>
              <a:rPr lang="zh-CN" dirty="0">
                <a:solidFill>
                  <a:srgbClr val="3A5BAE"/>
                </a:solidFill>
                <a:highlight>
                  <a:srgbClr val="FFFFFF"/>
                </a:highlight>
              </a:rPr>
              <a:t> or </a:t>
            </a:r>
            <a:r>
              <a:rPr lang="zh-CN" u="sng" dirty="0">
                <a:solidFill>
                  <a:srgbClr val="3A5BAE"/>
                </a:solidFill>
                <a:highlight>
                  <a:srgbClr val="FFFFFF"/>
                </a:highlight>
                <a:hlinkClick r:id="rId10"/>
              </a:rPr>
              <a:t>native code</a:t>
            </a:r>
            <a:r>
              <a:rPr lang="zh-CN" dirty="0">
                <a:solidFill>
                  <a:srgbClr val="3A5BAE"/>
                </a:solidFill>
                <a:highlight>
                  <a:srgbClr val="FFFFFF"/>
                </a:highlight>
              </a:rPr>
              <a:t> (via </a:t>
            </a:r>
            <a:r>
              <a:rPr lang="zh-CN" u="sng" dirty="0">
                <a:solidFill>
                  <a:srgbClr val="3A5BAE"/>
                </a:solidFill>
                <a:highlight>
                  <a:srgbClr val="FFFFFF"/>
                </a:highlight>
                <a:hlinkClick r:id="rId11"/>
              </a:rPr>
              <a:t>LLVM</a:t>
            </a:r>
            <a:r>
              <a:rPr lang="zh-CN" dirty="0">
                <a:solidFill>
                  <a:srgbClr val="3A5BAE"/>
                </a:solidFill>
                <a:highlight>
                  <a:srgbClr val="FFFFFF"/>
                </a:highlight>
              </a:rPr>
              <a:t>).</a:t>
            </a:r>
            <a:endParaRPr dirty="0">
              <a:solidFill>
                <a:srgbClr val="3A5BA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A5BAE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  <a:buChar char="❏"/>
            </a:pPr>
            <a:r>
              <a:rPr lang="zh-CN" dirty="0">
                <a:solidFill>
                  <a:srgbClr val="3A5BAE"/>
                </a:solidFill>
                <a:highlight>
                  <a:srgbClr val="FFFFFF"/>
                </a:highlight>
              </a:rPr>
              <a:t>Sponsored by </a:t>
            </a:r>
            <a:r>
              <a:rPr lang="zh-CN" u="sng" dirty="0">
                <a:solidFill>
                  <a:srgbClr val="3A5BAE"/>
                </a:solidFill>
                <a:highlight>
                  <a:srgbClr val="FFFFFF"/>
                </a:highlight>
                <a:hlinkClick r:id="rId12"/>
              </a:rPr>
              <a:t>JetBrains</a:t>
            </a:r>
            <a:r>
              <a:rPr lang="zh-CN" dirty="0">
                <a:solidFill>
                  <a:srgbClr val="3A5BAE"/>
                </a:solidFill>
                <a:highlight>
                  <a:srgbClr val="FFFFFF"/>
                </a:highlight>
              </a:rPr>
              <a:t>, a </a:t>
            </a:r>
            <a:r>
              <a:rPr lang="zh-CN" u="sng" dirty="0">
                <a:solidFill>
                  <a:srgbClr val="3A5BAE"/>
                </a:solidFill>
                <a:highlight>
                  <a:srgbClr val="FFFFFF"/>
                </a:highlight>
                <a:hlinkClick r:id="rId13"/>
              </a:rPr>
              <a:t>software development</a:t>
            </a:r>
            <a:r>
              <a:rPr lang="zh-CN" dirty="0">
                <a:solidFill>
                  <a:srgbClr val="3A5BAE"/>
                </a:solidFill>
                <a:highlight>
                  <a:srgbClr val="FFFFFF"/>
                </a:highlight>
              </a:rPr>
              <a:t> company based in </a:t>
            </a:r>
            <a:r>
              <a:rPr lang="zh-CN" u="sng" dirty="0">
                <a:solidFill>
                  <a:srgbClr val="3A5BAE"/>
                </a:solidFill>
                <a:highlight>
                  <a:srgbClr val="FFFFFF"/>
                </a:highlight>
                <a:hlinkClick r:id="rId14"/>
              </a:rPr>
              <a:t>Prague</a:t>
            </a:r>
            <a:r>
              <a:rPr lang="zh-CN" dirty="0">
                <a:solidFill>
                  <a:srgbClr val="3A5BAE"/>
                </a:solidFill>
                <a:highlight>
                  <a:srgbClr val="FFFFFF"/>
                </a:highlight>
              </a:rPr>
              <a:t>, and is also backed by Google under the Kotlin Foundation.</a:t>
            </a:r>
            <a:endParaRPr dirty="0">
              <a:solidFill>
                <a:srgbClr val="3A5BAE"/>
              </a:solidFill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Kotlin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4" name="Google Shape;454;p6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0125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64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4"/>
          <p:cNvSpPr txBox="1"/>
          <p:nvPr/>
        </p:nvSpPr>
        <p:spPr>
          <a:xfrm>
            <a:off x="518425" y="1125075"/>
            <a:ext cx="6417600" cy="3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A5BAE"/>
              </a:solidFill>
            </a:endParaRPr>
          </a:p>
        </p:txBody>
      </p:sp>
      <p:sp>
        <p:nvSpPr>
          <p:cNvPr id="461" name="Google Shape;461;p64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Kotlin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2" name="Google Shape;46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000" y="1499850"/>
            <a:ext cx="6543025" cy="22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9"/>
          <p:cNvSpPr txBox="1"/>
          <p:nvPr/>
        </p:nvSpPr>
        <p:spPr>
          <a:xfrm>
            <a:off x="518425" y="1125075"/>
            <a:ext cx="6948900" cy="3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u="sng" dirty="0">
                <a:solidFill>
                  <a:schemeClr val="hlink"/>
                </a:solidFill>
                <a:hlinkClick r:id="rId4"/>
              </a:rPr>
              <a:t>https://developer.android.com/jetpack/</a:t>
            </a:r>
            <a:endParaRPr sz="2400" dirty="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A5BAE"/>
              </a:solidFill>
            </a:endParaRPr>
          </a:p>
        </p:txBody>
      </p:sp>
      <p:sp>
        <p:nvSpPr>
          <p:cNvPr id="127" name="Google Shape;127;p29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Jetpack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8" name="Google Shape;12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5613" y="2976625"/>
            <a:ext cx="13620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6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5"/>
          <p:cNvSpPr txBox="1"/>
          <p:nvPr/>
        </p:nvSpPr>
        <p:spPr>
          <a:xfrm>
            <a:off x="518425" y="1125075"/>
            <a:ext cx="35022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void int getLastNameLength(User user)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if (user != null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&amp;&amp; user.info != null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&amp;&amp; user.info.basicInfo != null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&amp;&amp; user.info.basicInfo.name != null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&amp;&amp; user.info.basicInfo.name.lastName != null)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return user.info.basicInfo.name.lastName.length();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 else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return -1;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  <p:sp>
        <p:nvSpPr>
          <p:cNvPr id="470" name="Google Shape;470;p65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Null Safety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1" name="Google Shape;47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66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6"/>
          <p:cNvSpPr txBox="1"/>
          <p:nvPr/>
        </p:nvSpPr>
        <p:spPr>
          <a:xfrm>
            <a:off x="518425" y="1125075"/>
            <a:ext cx="35022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void int getLastNameLength(User user)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if (user != null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    &amp;&amp; user.info != null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    &amp;&amp; user.info.basicInfo != null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    &amp;&amp; user.info.basicInfo.name != null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    &amp;&amp; user.info.basicInfo.name.lastName != null)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    return user.info.basicInfo.name.lastName.length();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} else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    return -1;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  <p:sp>
        <p:nvSpPr>
          <p:cNvPr id="478" name="Google Shape;478;p66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Null Safety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6"/>
          <p:cNvSpPr txBox="1"/>
          <p:nvPr/>
        </p:nvSpPr>
        <p:spPr>
          <a:xfrm>
            <a:off x="4092575" y="1125075"/>
            <a:ext cx="4655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Kotlin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fun getLastNameLength(val user: User?)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= user?.info?.basicInfo?.name?.lastName?.length() ?: -1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67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7"/>
          <p:cNvSpPr txBox="1"/>
          <p:nvPr/>
        </p:nvSpPr>
        <p:spPr>
          <a:xfrm>
            <a:off x="518425" y="104467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D81B60"/>
                </a:solidFill>
              </a:rPr>
              <a:t>// Java</a:t>
            </a:r>
            <a:endParaRPr sz="9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class View {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public View(Context context) { … }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public View(Context context, @Nullable AttributeSet attrs) { 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    this(context, attrs, 0);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}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public View(Context context, @Nullable AttributeSet attrs,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                    int defStyleAttr) { 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    this(context, attrs, defStyleAttr, 0);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}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public View(Context context, @Nullable AttributeSet attrs,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                   int defStyleAttr, int defStyleRes) {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    this(context);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    ...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}     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}</a:t>
            </a:r>
            <a:endParaRPr sz="900">
              <a:solidFill>
                <a:srgbClr val="3A5BAE"/>
              </a:solidFill>
            </a:endParaRPr>
          </a:p>
        </p:txBody>
      </p:sp>
      <p:sp>
        <p:nvSpPr>
          <p:cNvPr id="487" name="Google Shape;487;p67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 Arguments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8" name="Google Shape;48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68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8"/>
          <p:cNvSpPr txBox="1"/>
          <p:nvPr/>
        </p:nvSpPr>
        <p:spPr>
          <a:xfrm>
            <a:off x="518425" y="104467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D81B60"/>
                </a:solidFill>
              </a:rPr>
              <a:t>// Java</a:t>
            </a:r>
            <a:endParaRPr sz="9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class View {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public View(Context context) { … }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3A5BAE"/>
                </a:solidFill>
              </a:rPr>
              <a:t>       public View(Context context, @Nullable AttributeSet attrs) { 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3A5BAE"/>
                </a:solidFill>
              </a:rPr>
              <a:t>           this(context, attrs, 0);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}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3A5BAE"/>
                </a:solidFill>
              </a:rPr>
              <a:t>       public View(Context context, @Nullable AttributeSet attrs,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3A5BAE"/>
                </a:solidFill>
              </a:rPr>
              <a:t>                           int defStyleAttr) { 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3A5BAE"/>
                </a:solidFill>
              </a:rPr>
              <a:t>           this(context, attrs, defStyleAttr, 0);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}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public View(Context context, @Nullable AttributeSet attrs,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                   int defStyleAttr, int defStyleRes) {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    this(context);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    ...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}     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3A5BAE"/>
                </a:solidFill>
              </a:rPr>
              <a:t>}</a:t>
            </a:r>
            <a:endParaRPr sz="900">
              <a:solidFill>
                <a:srgbClr val="3A5BAE"/>
              </a:solidFill>
            </a:endParaRPr>
          </a:p>
        </p:txBody>
      </p:sp>
      <p:sp>
        <p:nvSpPr>
          <p:cNvPr id="495" name="Google Shape;495;p68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 Arguments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6" name="Google Shape;49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8"/>
          <p:cNvSpPr txBox="1"/>
          <p:nvPr/>
        </p:nvSpPr>
        <p:spPr>
          <a:xfrm>
            <a:off x="4741525" y="104467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D81B60"/>
                </a:solidFill>
              </a:rPr>
              <a:t>// Kotlin</a:t>
            </a:r>
            <a:endParaRPr sz="9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class View(context: Context, attrs: AttributeSet? = null, defStyleAttr: Int = 0, 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defStyleRes: Int = 0)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9"/>
          <p:cNvSpPr txBox="1"/>
          <p:nvPr/>
        </p:nvSpPr>
        <p:spPr>
          <a:xfrm>
            <a:off x="518425" y="112507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private MediaPlayer mPlayer;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public synchronized void play(String url)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if (mPlayer == null)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mPlayer = createPlayer();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mPlayer.play(url);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504" name="Google Shape;504;p69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Lazy Initiation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5" name="Google Shape;50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70"/>
          <p:cNvSpPr txBox="1"/>
          <p:nvPr/>
        </p:nvSpPr>
        <p:spPr>
          <a:xfrm>
            <a:off x="518425" y="112507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private MediaPlayer mPlayer;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public synchronized void play(String url)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if (mPlayer == null)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mPlayer = createPlayer();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mPlayer.play(url);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512" name="Google Shape;512;p70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Lazy Initiation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3" name="Google Shape;51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0"/>
          <p:cNvSpPr txBox="1"/>
          <p:nvPr/>
        </p:nvSpPr>
        <p:spPr>
          <a:xfrm>
            <a:off x="4741500" y="112507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Kotlin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private val mPlayer: MediaPlayer by lazy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createPlayer()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fun play(val url: String)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mPlayer.play(url)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71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71"/>
          <p:cNvSpPr txBox="1"/>
          <p:nvPr/>
        </p:nvSpPr>
        <p:spPr>
          <a:xfrm>
            <a:off x="518425" y="1125075"/>
            <a:ext cx="35022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class User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final String firstName;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final String lastName;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final int age;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final String avatarUrl;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final List&lt;User&gt; friends;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User(String firstName, String lastName,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               int age, List&lt;User&gt; friends)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this.firstName = firstName;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this.lastName = lastName;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this.age = age;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this.avatarUrl = avatarUrl;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this.friends = friends;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521" name="Google Shape;521;p71"/>
          <p:cNvSpPr txBox="1"/>
          <p:nvPr/>
        </p:nvSpPr>
        <p:spPr>
          <a:xfrm>
            <a:off x="518426" y="528000"/>
            <a:ext cx="2295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class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2" name="Google Shape;52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72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2"/>
          <p:cNvSpPr txBox="1"/>
          <p:nvPr/>
        </p:nvSpPr>
        <p:spPr>
          <a:xfrm>
            <a:off x="518425" y="1125075"/>
            <a:ext cx="35022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class User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final String firstName;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final String lastName;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final int age;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final String avatarUrl;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public final List&lt;User&gt; friends;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User(String firstName, String lastName,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               int age, List&lt;User&gt; friends)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this.firstName = firstName;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this.lastName = lastName;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this.age = age;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this.avatarUrl = avatarUrl;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this.friends = friends;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529" name="Google Shape;529;p72"/>
          <p:cNvSpPr txBox="1"/>
          <p:nvPr/>
        </p:nvSpPr>
        <p:spPr>
          <a:xfrm>
            <a:off x="518426" y="528000"/>
            <a:ext cx="2295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class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0" name="Google Shape;53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2"/>
          <p:cNvSpPr txBox="1"/>
          <p:nvPr/>
        </p:nvSpPr>
        <p:spPr>
          <a:xfrm>
            <a:off x="4092575" y="112507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Kotlin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data class User(val firstName: String, val lastName: String,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                  val age: Int, val avatarUrl: String, val List&lt;User&gt; friends)</a:t>
            </a: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7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518425" y="1125075"/>
            <a:ext cx="35022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User mUser;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…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void onAvatarUpdated(String newAvatarUrl)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List&lt;User&gt; friends = new ArrayList&lt;&gt;();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for (User user : mUser.friends)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friends.add(user);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mUser = new User(mUser.firstName, mUser.lastName,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                           mUser.age, newAvatarUrl, friends)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538" name="Google Shape;538;p73"/>
          <p:cNvSpPr txBox="1"/>
          <p:nvPr/>
        </p:nvSpPr>
        <p:spPr>
          <a:xfrm>
            <a:off x="518426" y="528000"/>
            <a:ext cx="2295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class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9" name="Google Shape;53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74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4"/>
          <p:cNvSpPr txBox="1"/>
          <p:nvPr/>
        </p:nvSpPr>
        <p:spPr>
          <a:xfrm>
            <a:off x="518425" y="1125075"/>
            <a:ext cx="35022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User mUser;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…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void onAvatarUpdated(String newAvatarUrl)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List&lt;User&gt; friends = new ArrayList&lt;&gt;();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for (User user : mUser.friends)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friends.add(user);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mUser = new User(mUser.firstName, mUser.lastName,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                           mUser.age, newAvatarUrl, friends)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546" name="Google Shape;546;p74"/>
          <p:cNvSpPr txBox="1"/>
          <p:nvPr/>
        </p:nvSpPr>
        <p:spPr>
          <a:xfrm>
            <a:off x="518426" y="528000"/>
            <a:ext cx="2295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class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7" name="Google Shape;54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4"/>
          <p:cNvSpPr txBox="1"/>
          <p:nvPr/>
        </p:nvSpPr>
        <p:spPr>
          <a:xfrm>
            <a:off x="4092575" y="112507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Kotlin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var mUser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newAvartarUrl -&gt;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mUser = mUser.copy(avatarUrl = newAvatarUrl)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 txBox="1"/>
          <p:nvPr/>
        </p:nvSpPr>
        <p:spPr>
          <a:xfrm>
            <a:off x="518425" y="1125075"/>
            <a:ext cx="7902000" cy="30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rgbClr val="3A5BAE"/>
                </a:solidFill>
              </a:rPr>
              <a:t>Jetpack is a collection of Android software components to make it easier for you to develop great Android apps. </a:t>
            </a:r>
            <a:endParaRPr sz="1800" dirty="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A5BAE"/>
              </a:solidFill>
            </a:endParaRPr>
          </a:p>
        </p:txBody>
      </p:sp>
      <p:sp>
        <p:nvSpPr>
          <p:cNvPr id="135" name="Google Shape;135;p30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Jetpack 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6" name="Google Shape;1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513" y="3008375"/>
            <a:ext cx="13620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5"/>
          <p:cNvSpPr txBox="1"/>
          <p:nvPr/>
        </p:nvSpPr>
        <p:spPr>
          <a:xfrm>
            <a:off x="518425" y="1125075"/>
            <a:ext cx="35022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public class SwapableArrayList&lt;T&gt; extends ArrayList&lt;T&gt;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void swap(int index1, int index2)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 temp = get(index1);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set(index1, get(index2));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set(index2, temp);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555" name="Google Shape;555;p75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 Functions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6" name="Google Shape;55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76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6"/>
          <p:cNvSpPr txBox="1"/>
          <p:nvPr/>
        </p:nvSpPr>
        <p:spPr>
          <a:xfrm>
            <a:off x="518425" y="1125075"/>
            <a:ext cx="35022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public class SwapableArrayList&lt;T&gt; extends ArrayList&lt;T&gt;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void swap(int index1, int index2)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 temp = get(index1);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set(index1, get(index2));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set(index2, temp);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563" name="Google Shape;563;p76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 Functions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4" name="Google Shape;56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6"/>
          <p:cNvSpPr txBox="1"/>
          <p:nvPr/>
        </p:nvSpPr>
        <p:spPr>
          <a:xfrm>
            <a:off x="4092575" y="112507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Kotlin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fun MutableList&lt;Int&gt;.swap(index1: Int, index2: Int) {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val tmp = this[index1] 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this[index1] = this[index2]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this[index2] = tmp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77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7"/>
          <p:cNvSpPr txBox="1"/>
          <p:nvPr/>
        </p:nvSpPr>
        <p:spPr>
          <a:xfrm>
            <a:off x="518425" y="112507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public class LastIndexArrayList&lt;T&gt; extends ArrayList&lt;T&gt;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void getLastIndex()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return getSize() - 1;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572" name="Google Shape;572;p77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 Properties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3" name="Google Shape;57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78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8"/>
          <p:cNvSpPr txBox="1"/>
          <p:nvPr/>
        </p:nvSpPr>
        <p:spPr>
          <a:xfrm>
            <a:off x="518425" y="112507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public class LastIndexArrayList&lt;T&gt; extends ArrayList&lt;T&gt;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void getLastIndex()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return getSize() - 1;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580" name="Google Shape;580;p78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 Properties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4741500" y="112507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Kotlin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val &lt;T&gt; List&lt;T&gt;.lastIndex: Int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get() = size - 1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7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9"/>
          <p:cNvSpPr txBox="1"/>
          <p:nvPr/>
        </p:nvSpPr>
        <p:spPr>
          <a:xfrm>
            <a:off x="518425" y="112507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public class LastIndexArrayList&lt;T&gt; extends SwapableArrayList&lt;T&gt;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void getLastIndex()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return getSize() - 1;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589" name="Google Shape;589;p79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 Properties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0" name="Google Shape;59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79"/>
          <p:cNvSpPr txBox="1"/>
          <p:nvPr/>
        </p:nvSpPr>
        <p:spPr>
          <a:xfrm>
            <a:off x="4741500" y="112507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Kotlin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val &lt;T&gt; List&lt;T&gt;.lastIndex: Int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get() = size - 1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8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80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Expression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8" name="Google Shape;59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0"/>
          <p:cNvSpPr txBox="1"/>
          <p:nvPr/>
        </p:nvSpPr>
        <p:spPr>
          <a:xfrm>
            <a:off x="410725" y="126292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Kotlin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when (x) {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1 -&gt; print("x == 1")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2 -&gt; print("x == 2")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else -&gt; { // Note the block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print("x is neither 1 nor 2")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81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4688375" y="126292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switch(x)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case 1: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print("x == 1");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break;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case 2: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    print("x == 2");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break;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default: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print("x is neither 1 nor 2");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break;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606" name="Google Shape;606;p81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Expression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7" name="Google Shape;60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1"/>
          <p:cNvSpPr txBox="1"/>
          <p:nvPr/>
        </p:nvSpPr>
        <p:spPr>
          <a:xfrm>
            <a:off x="410725" y="126292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Kotlin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when (x) {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1 -&gt; print("x == 1")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2 -&gt; print("x == 2")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else -&gt; { // Note the block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print("x is neither 1 nor 2")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82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Expression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5" name="Google Shape;61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82"/>
          <p:cNvSpPr txBox="1"/>
          <p:nvPr/>
        </p:nvSpPr>
        <p:spPr>
          <a:xfrm>
            <a:off x="410725" y="126292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Kotlin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when (x) {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in 1..10 -&gt; print("x is in the range")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in validNumbers -&gt; print("x is valid")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!in 10..20 -&gt; print("x is outside the range")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else -&gt; print("none of the above")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8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83"/>
          <p:cNvSpPr txBox="1"/>
          <p:nvPr/>
        </p:nvSpPr>
        <p:spPr>
          <a:xfrm>
            <a:off x="4688375" y="126292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  <p:sp>
        <p:nvSpPr>
          <p:cNvPr id="623" name="Google Shape;623;p83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Expression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4" name="Google Shape;62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83"/>
          <p:cNvSpPr txBox="1"/>
          <p:nvPr/>
        </p:nvSpPr>
        <p:spPr>
          <a:xfrm>
            <a:off x="410725" y="126292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Kotlin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when (x) {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in 1..10 -&gt; print("x is in the range")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in validNumbers -&gt; print("x is valid")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!in 10..20 -&gt; print("x is outside the range")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else -&gt; print("none of the above")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  <p:pic>
        <p:nvPicPr>
          <p:cNvPr id="626" name="Google Shape;62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213" y="169135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84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84"/>
          <p:cNvSpPr txBox="1"/>
          <p:nvPr/>
        </p:nvSpPr>
        <p:spPr>
          <a:xfrm>
            <a:off x="518425" y="528000"/>
            <a:ext cx="3720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Functional Programming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3" name="Google Shape;63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84"/>
          <p:cNvSpPr txBox="1"/>
          <p:nvPr/>
        </p:nvSpPr>
        <p:spPr>
          <a:xfrm>
            <a:off x="410725" y="1262925"/>
            <a:ext cx="6780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  <a:highlight>
                  <a:srgbClr val="FFFFFF"/>
                </a:highlight>
              </a:rPr>
              <a:t>Kotlin functions are </a:t>
            </a:r>
            <a:r>
              <a:rPr lang="zh-CN" i="1" u="sng">
                <a:solidFill>
                  <a:srgbClr val="3A5BAE"/>
                </a:solidFill>
                <a:highlight>
                  <a:srgbClr val="FFFFFF"/>
                </a:highlight>
                <a:hlinkClick r:id="rId5"/>
              </a:rPr>
              <a:t>first-class</a:t>
            </a:r>
            <a:r>
              <a:rPr lang="zh-CN">
                <a:solidFill>
                  <a:srgbClr val="3A5BAE"/>
                </a:solidFill>
                <a:highlight>
                  <a:srgbClr val="FFFFFF"/>
                </a:highlight>
              </a:rPr>
              <a:t>, which means that they can be stored in variables and data structures, passed as arguments to and returned from other </a:t>
            </a:r>
            <a:r>
              <a:rPr lang="zh-CN" u="sng">
                <a:solidFill>
                  <a:srgbClr val="3A5BAE"/>
                </a:solidFill>
                <a:highlight>
                  <a:srgbClr val="FFFFFF"/>
                </a:highlight>
                <a:hlinkClick r:id="rId6"/>
              </a:rPr>
              <a:t>higher-order functions</a:t>
            </a:r>
            <a:r>
              <a:rPr lang="zh-CN">
                <a:solidFill>
                  <a:srgbClr val="3A5BAE"/>
                </a:solidFill>
                <a:highlight>
                  <a:srgbClr val="FFFFFF"/>
                </a:highlight>
              </a:rPr>
              <a:t>. </a:t>
            </a:r>
            <a:endParaRPr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1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1"/>
          <p:cNvSpPr txBox="1"/>
          <p:nvPr/>
        </p:nvSpPr>
        <p:spPr>
          <a:xfrm>
            <a:off x="518425" y="1125075"/>
            <a:ext cx="5006400" cy="30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rgbClr val="3A5BAE"/>
                </a:solidFill>
              </a:rPr>
              <a:t>These components help you </a:t>
            </a:r>
            <a:endParaRPr sz="1800" dirty="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650" dirty="0">
                <a:solidFill>
                  <a:srgbClr val="3A5BAE"/>
                </a:solidFill>
              </a:rPr>
              <a:t>Follow best practices</a:t>
            </a:r>
            <a:endParaRPr sz="1800" dirty="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650" dirty="0">
                <a:solidFill>
                  <a:srgbClr val="3A5BAE"/>
                </a:solidFill>
              </a:rPr>
              <a:t>Eliminate boilerplate code</a:t>
            </a:r>
            <a:r>
              <a:rPr lang="zh-CN" sz="1800" dirty="0">
                <a:solidFill>
                  <a:srgbClr val="3A5BAE"/>
                </a:solidFill>
              </a:rPr>
              <a:t> </a:t>
            </a:r>
            <a:endParaRPr sz="1800" dirty="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650" dirty="0">
                <a:solidFill>
                  <a:srgbClr val="3A5BAE"/>
                </a:solidFill>
              </a:rPr>
              <a:t>Build high quality, robust apps</a:t>
            </a:r>
            <a:endParaRPr sz="1800" dirty="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rgbClr val="3A5BAE"/>
                </a:solidFill>
              </a:rPr>
              <a:t> </a:t>
            </a:r>
            <a:endParaRPr sz="1800" dirty="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A5BAE"/>
              </a:solidFill>
            </a:endParaRPr>
          </a:p>
        </p:txBody>
      </p:sp>
      <p:sp>
        <p:nvSpPr>
          <p:cNvPr id="143" name="Google Shape;143;p31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Jetpack 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4" name="Google Shape;1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5338" y="3016325"/>
            <a:ext cx="13620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8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85"/>
          <p:cNvSpPr txBox="1"/>
          <p:nvPr/>
        </p:nvSpPr>
        <p:spPr>
          <a:xfrm>
            <a:off x="518425" y="112507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D81B60"/>
                </a:solidFill>
              </a:rPr>
              <a:t>// OOP</a:t>
            </a:r>
            <a:endParaRPr sz="9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class Calculator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double plus(int a, int b) { return a + b;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double minus(int a, int b) { return a - b;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double multiply(int a, int b) { return a * b;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double divide(int a, int b) { return a / b;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...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641" name="Google Shape;641;p85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Functional Programming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2" name="Google Shape;64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86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86"/>
          <p:cNvSpPr txBox="1"/>
          <p:nvPr/>
        </p:nvSpPr>
        <p:spPr>
          <a:xfrm>
            <a:off x="518425" y="112507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D81B60"/>
                </a:solidFill>
              </a:rPr>
              <a:t>// OOP</a:t>
            </a:r>
            <a:endParaRPr sz="9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class Calculator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double plus(int a, int b) { return a + b;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double minus(int a, int b) { return a - b;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double multiply(int a, int b) { return a * b;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double divide(int a, int b) { return a / b;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...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649" name="Google Shape;649;p86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Functional Programming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0" name="Google Shape;65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86"/>
          <p:cNvSpPr txBox="1"/>
          <p:nvPr/>
        </p:nvSpPr>
        <p:spPr>
          <a:xfrm>
            <a:off x="4741500" y="112507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FP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typealias Operator = (Double, Double) -&gt; Double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val plus: Operator = { a, b -&gt; a + b}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val minus: Operator = { a, b -&gt; a - b}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val multiply: Operator = { a, b -&gt; a * b}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val divide: Operator = { a, b -&gt; a / b}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fun operate(val a: Double, val b: Double, operator: Operator)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= operator(a, b)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val sum = operate(4, 6, cal.plus)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87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7"/>
          <p:cNvSpPr txBox="1"/>
          <p:nvPr/>
        </p:nvSpPr>
        <p:spPr>
          <a:xfrm>
            <a:off x="518425" y="112507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fun &lt;T, R&gt; Collection&lt;T&gt;.fold(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initial: R,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combine: (acc: R, nextElement: T) -&gt; R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): R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var accumulator: R = initial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for (element: T in this)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accumulator = combine(accumulator, element)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return accumulator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D81B60"/>
              </a:solidFill>
            </a:endParaRPr>
          </a:p>
        </p:txBody>
      </p:sp>
      <p:sp>
        <p:nvSpPr>
          <p:cNvPr id="658" name="Google Shape;658;p87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Functional Programming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9" name="Google Shape;659;p87"/>
          <p:cNvSpPr txBox="1"/>
          <p:nvPr/>
        </p:nvSpPr>
        <p:spPr>
          <a:xfrm>
            <a:off x="4597925" y="112507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val items = listOf(1, 2, 3, 4, 5)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// sum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items.fold(0, {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acc: Int, i: Int -&gt;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val result = acc + i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// multiply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val product = items.fold(1, Int::times)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// joined to string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val joinedToString = items.fold("Elements:", { acc, i -&gt; acc + " " + i })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88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88"/>
          <p:cNvSpPr txBox="1"/>
          <p:nvPr/>
        </p:nvSpPr>
        <p:spPr>
          <a:xfrm>
            <a:off x="518425" y="112507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D81B60"/>
                </a:solidFill>
              </a:rPr>
              <a:t>// Kotlin</a:t>
            </a:r>
            <a:endParaRPr sz="12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sharedPreferences.edit()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    .putBoolean("key", value)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    .apply()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db.beginTransaction()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try {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    // insert data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    db.setTransactionSuccessful()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} finally {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    db.endTransaction()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}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  <p:sp>
        <p:nvSpPr>
          <p:cNvPr id="666" name="Google Shape;666;p88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KTX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7" name="Google Shape;66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88"/>
          <p:cNvSpPr txBox="1"/>
          <p:nvPr/>
        </p:nvSpPr>
        <p:spPr>
          <a:xfrm>
            <a:off x="4741500" y="112507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D81B60"/>
                </a:solidFill>
              </a:rPr>
              <a:t>// Kotlin + KTX</a:t>
            </a:r>
            <a:endParaRPr sz="12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sharedPreferences.edit {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    putBoolean("key", value)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}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db.transaction {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    // insert data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}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8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89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Cross-Platform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5" name="Google Shape;67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901" y="2070826"/>
            <a:ext cx="2584425" cy="10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923" y="1741400"/>
            <a:ext cx="1825425" cy="18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0763" y="1720213"/>
            <a:ext cx="1867813" cy="1867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9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90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PhoneGap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4" name="Google Shape;68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623" y="1175275"/>
            <a:ext cx="5671879" cy="2567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91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91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PhoneGap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2" name="Google Shape;69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875" y="1280397"/>
            <a:ext cx="5240776" cy="29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92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92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PhoneGap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0" name="Google Shape;70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92"/>
          <p:cNvSpPr txBox="1"/>
          <p:nvPr/>
        </p:nvSpPr>
        <p:spPr>
          <a:xfrm>
            <a:off x="482500" y="1125800"/>
            <a:ext cx="7811400" cy="26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800">
                <a:solidFill>
                  <a:srgbClr val="3A5BAE"/>
                </a:solidFill>
              </a:rPr>
              <a:t>Poor Performance</a:t>
            </a: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800">
                <a:solidFill>
                  <a:srgbClr val="3A5BAE"/>
                </a:solidFill>
              </a:rPr>
              <a:t>Lack Of UI Widgets</a:t>
            </a: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800">
                <a:solidFill>
                  <a:srgbClr val="3A5BAE"/>
                </a:solidFill>
              </a:rPr>
              <a:t>No complete support to the features of an OS</a:t>
            </a: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9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93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ReactNative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8" name="Google Shape;708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350" y="1237413"/>
            <a:ext cx="4744301" cy="26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94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94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ReactNative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6" name="Google Shape;71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225" y="1513025"/>
            <a:ext cx="5584725" cy="26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0" y="190831"/>
            <a:ext cx="913588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25" y="1179663"/>
            <a:ext cx="285750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2"/>
          <p:cNvSpPr txBox="1"/>
          <p:nvPr/>
        </p:nvSpPr>
        <p:spPr>
          <a:xfrm>
            <a:off x="640250" y="2330650"/>
            <a:ext cx="2676000" cy="25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5"/>
              </a:rPr>
              <a:t>AppCompat</a:t>
            </a:r>
            <a:endParaRPr sz="1200">
              <a:solidFill>
                <a:srgbClr val="414141"/>
              </a:solidFill>
            </a:endParaRPr>
          </a:p>
          <a:p>
            <a:pPr marL="4572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6"/>
              </a:rPr>
              <a:t>Android KTX</a:t>
            </a:r>
            <a:endParaRPr sz="1200">
              <a:solidFill>
                <a:srgbClr val="414141"/>
              </a:solidFill>
            </a:endParaRPr>
          </a:p>
          <a:p>
            <a:pPr marL="4572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7"/>
              </a:rPr>
              <a:t>Multidex</a:t>
            </a:r>
            <a:endParaRPr sz="1200">
              <a:solidFill>
                <a:srgbClr val="414141"/>
              </a:solidFill>
            </a:endParaRPr>
          </a:p>
          <a:p>
            <a:pPr marL="4572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8"/>
              </a:rPr>
              <a:t>Test</a:t>
            </a:r>
            <a:endParaRPr sz="1200">
              <a:solidFill>
                <a:srgbClr val="414141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2"/>
          <p:cNvSpPr txBox="1"/>
          <p:nvPr/>
        </p:nvSpPr>
        <p:spPr>
          <a:xfrm>
            <a:off x="2287625" y="1230125"/>
            <a:ext cx="24171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3A5BAE"/>
                </a:solidFill>
              </a:rPr>
              <a:t>Foundation</a:t>
            </a:r>
            <a:endParaRPr sz="2400">
              <a:solidFill>
                <a:srgbClr val="3A5BAE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46413" y="3015700"/>
            <a:ext cx="13620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9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95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ReactNative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4" name="Google Shape;72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95"/>
          <p:cNvSpPr txBox="1"/>
          <p:nvPr/>
        </p:nvSpPr>
        <p:spPr>
          <a:xfrm>
            <a:off x="482500" y="1125800"/>
            <a:ext cx="7811400" cy="26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800">
                <a:solidFill>
                  <a:srgbClr val="3A5BAE"/>
                </a:solidFill>
              </a:rPr>
              <a:t>Poor Compatibility</a:t>
            </a: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800">
                <a:solidFill>
                  <a:srgbClr val="3A5BAE"/>
                </a:solidFill>
              </a:rPr>
              <a:t>Lack Security Robustness</a:t>
            </a: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800">
                <a:solidFill>
                  <a:srgbClr val="3A5BAE"/>
                </a:solidFill>
              </a:rPr>
              <a:t>Poor Memory Management</a:t>
            </a: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195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97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97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Flutter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37" name="Google Shape;73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97"/>
          <p:cNvSpPr txBox="1"/>
          <p:nvPr/>
        </p:nvSpPr>
        <p:spPr>
          <a:xfrm>
            <a:off x="436525" y="1211925"/>
            <a:ext cx="33084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u="sng">
                <a:solidFill>
                  <a:schemeClr val="hlink"/>
                </a:solidFill>
                <a:hlinkClick r:id="rId5"/>
              </a:rPr>
              <a:t>https://flutter.io/</a:t>
            </a:r>
            <a:endParaRPr sz="24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98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98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Flutter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5" name="Google Shape;74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98"/>
          <p:cNvSpPr txBox="1"/>
          <p:nvPr/>
        </p:nvSpPr>
        <p:spPr>
          <a:xfrm>
            <a:off x="482500" y="1125800"/>
            <a:ext cx="7811400" cy="26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  <a:highlight>
                  <a:srgbClr val="FFFFFF"/>
                </a:highlight>
              </a:rPr>
              <a:t>Flutter allows you to build beautiful native apps on iOS and Android from a single codebase.</a:t>
            </a:r>
            <a:endParaRPr sz="18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9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99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Dart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53" name="Google Shape;75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99"/>
          <p:cNvSpPr txBox="1"/>
          <p:nvPr/>
        </p:nvSpPr>
        <p:spPr>
          <a:xfrm>
            <a:off x="482500" y="1125800"/>
            <a:ext cx="7811400" cy="3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>
                <a:solidFill>
                  <a:srgbClr val="1FBAAC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MyApp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1FBAAC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StatelessWidget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@override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Widget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build(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BuildContext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context) {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50">
                <a:solidFill>
                  <a:srgbClr val="1FBAAC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  decoration: 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BoxDecoration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(color: 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Colors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.white),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  child: 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    child: 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zh-CN" sz="1050">
                <a:solidFill>
                  <a:srgbClr val="1B87C9"/>
                </a:solidFill>
                <a:latin typeface="Courier New"/>
                <a:ea typeface="Courier New"/>
                <a:cs typeface="Courier New"/>
                <a:sym typeface="Courier New"/>
              </a:rPr>
              <a:t>'Hello World'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textDirection: 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TextDirection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.ltr,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style: 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TextStyle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fontSize: </a:t>
            </a:r>
            <a:r>
              <a:rPr lang="zh-CN" sz="1050">
                <a:solidFill>
                  <a:srgbClr val="006666"/>
                </a:solidFill>
                <a:latin typeface="Courier New"/>
                <a:ea typeface="Courier New"/>
                <a:cs typeface="Courier New"/>
                <a:sym typeface="Courier New"/>
              </a:rPr>
              <a:t>32.0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color: 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Colors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.black87,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),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    ),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  ),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);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2222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0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00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Flutter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61" name="Google Shape;76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000" y="1247350"/>
            <a:ext cx="560070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6100"/>
            <a:ext cx="8839200" cy="40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102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2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Flutter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74" name="Google Shape;77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50" y="1609250"/>
            <a:ext cx="3546801" cy="169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0500" y="1598075"/>
            <a:ext cx="3546800" cy="17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102"/>
          <p:cNvSpPr/>
          <p:nvPr/>
        </p:nvSpPr>
        <p:spPr>
          <a:xfrm>
            <a:off x="518425" y="1797250"/>
            <a:ext cx="8270700" cy="711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10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103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Flutter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84" name="Google Shape;784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03"/>
          <p:cNvSpPr txBox="1"/>
          <p:nvPr/>
        </p:nvSpPr>
        <p:spPr>
          <a:xfrm>
            <a:off x="482500" y="1125800"/>
            <a:ext cx="7811400" cy="26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800">
                <a:solidFill>
                  <a:srgbClr val="3A5BAE"/>
                </a:solidFill>
              </a:rPr>
              <a:t>Fast Development</a:t>
            </a: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800">
                <a:solidFill>
                  <a:srgbClr val="3A5BAE"/>
                </a:solidFill>
              </a:rPr>
              <a:t>Expressive and Flexible UI</a:t>
            </a: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800">
                <a:solidFill>
                  <a:srgbClr val="3A5BAE"/>
                </a:solidFill>
              </a:rPr>
              <a:t>Native Performance</a:t>
            </a: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104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04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Hot Reload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92" name="Google Shape;792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275" y="1136850"/>
            <a:ext cx="5420476" cy="3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3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Jetpack 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Google Shape;162;p33"/>
          <p:cNvSpPr txBox="1"/>
          <p:nvPr/>
        </p:nvSpPr>
        <p:spPr>
          <a:xfrm>
            <a:off x="2388325" y="1312125"/>
            <a:ext cx="2788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414141"/>
                </a:solidFill>
              </a:rPr>
              <a:t>Architecture</a:t>
            </a:r>
            <a:endParaRPr sz="2400"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414141"/>
              </a:solidFill>
            </a:endParaRPr>
          </a:p>
          <a:p>
            <a:pPr marL="0" lvl="0" indent="0" algn="l" rtl="0">
              <a:spcBef>
                <a:spcPts val="3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425" y="1214813"/>
            <a:ext cx="285750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04275" y="2553775"/>
            <a:ext cx="4143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 dirty="0">
                <a:solidFill>
                  <a:srgbClr val="039BE5"/>
                </a:solidFill>
                <a:hlinkClick r:id="rId5"/>
              </a:rPr>
              <a:t>Data Binding</a:t>
            </a:r>
            <a:endParaRPr dirty="0"/>
          </a:p>
          <a:p>
            <a:pPr marL="4572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 dirty="0">
                <a:solidFill>
                  <a:srgbClr val="039BE5"/>
                </a:solidFill>
                <a:hlinkClick r:id="rId6"/>
              </a:rPr>
              <a:t>Lifecycles</a:t>
            </a:r>
            <a:endParaRPr sz="1200" dirty="0">
              <a:solidFill>
                <a:srgbClr val="414141"/>
              </a:solidFill>
            </a:endParaRPr>
          </a:p>
          <a:p>
            <a:pPr marL="4572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 dirty="0">
                <a:solidFill>
                  <a:srgbClr val="039BE5"/>
                </a:solidFill>
                <a:hlinkClick r:id="rId7"/>
              </a:rPr>
              <a:t>LiveData</a:t>
            </a:r>
            <a:endParaRPr sz="1200" dirty="0">
              <a:solidFill>
                <a:srgbClr val="414141"/>
              </a:solidFill>
            </a:endParaRPr>
          </a:p>
          <a:p>
            <a:pPr marL="4572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 dirty="0">
                <a:solidFill>
                  <a:srgbClr val="039BE5"/>
                </a:solidFill>
                <a:hlinkClick r:id="rId8"/>
              </a:rPr>
              <a:t>Navigation</a:t>
            </a:r>
            <a:endParaRPr sz="1200" dirty="0"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200" dirty="0">
              <a:solidFill>
                <a:srgbClr val="414141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3"/>
          <p:cNvSpPr txBox="1"/>
          <p:nvPr/>
        </p:nvSpPr>
        <p:spPr>
          <a:xfrm>
            <a:off x="3244350" y="2553775"/>
            <a:ext cx="4143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9"/>
              </a:rPr>
              <a:t>Paging</a:t>
            </a:r>
            <a:endParaRPr sz="1200">
              <a:solidFill>
                <a:srgbClr val="414141"/>
              </a:solidFill>
            </a:endParaRPr>
          </a:p>
          <a:p>
            <a:pPr marL="4572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10"/>
              </a:rPr>
              <a:t>Room</a:t>
            </a:r>
            <a:endParaRPr sz="1200">
              <a:solidFill>
                <a:srgbClr val="414141"/>
              </a:solidFill>
            </a:endParaRPr>
          </a:p>
          <a:p>
            <a:pPr marL="457200" lvl="0" indent="-3175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zh-CN" sz="1500" u="sng">
                <a:solidFill>
                  <a:srgbClr val="039BE5"/>
                </a:solidFill>
                <a:hlinkClick r:id="rId11"/>
              </a:rPr>
              <a:t>ViewModel</a:t>
            </a:r>
            <a:r>
              <a:rPr lang="zh-CN" sz="1200">
                <a:solidFill>
                  <a:srgbClr val="414141"/>
                </a:solidFill>
              </a:rPr>
              <a:t> </a:t>
            </a:r>
            <a:endParaRPr sz="1200">
              <a:solidFill>
                <a:srgbClr val="414141"/>
              </a:solidFill>
            </a:endParaRPr>
          </a:p>
          <a:p>
            <a:pPr marL="4572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12"/>
              </a:rPr>
              <a:t>WorkManager</a:t>
            </a:r>
            <a:endParaRPr/>
          </a:p>
        </p:txBody>
      </p:sp>
      <p:pic>
        <p:nvPicPr>
          <p:cNvPr id="166" name="Google Shape;166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77588" y="3005550"/>
            <a:ext cx="13620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10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105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Flexible UI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00" name="Google Shape;80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025" y="1341650"/>
            <a:ext cx="5620101" cy="25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106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06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Cross-Platform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08" name="Google Shape;80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773" y="1097050"/>
            <a:ext cx="4602824" cy="360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07" descr="字节跳动ByteDance-PPT-0724-0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07"/>
          <p:cNvSpPr txBox="1"/>
          <p:nvPr/>
        </p:nvSpPr>
        <p:spPr>
          <a:xfrm>
            <a:off x="1456773" y="2280656"/>
            <a:ext cx="2045804" cy="58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zh-CN" sz="36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THANKS.</a:t>
            </a:r>
            <a:endParaRPr sz="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4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4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173" name="Google Shape;173;p34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Jetpack 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34"/>
          <p:cNvSpPr txBox="1"/>
          <p:nvPr/>
        </p:nvSpPr>
        <p:spPr>
          <a:xfrm>
            <a:off x="2388325" y="1312125"/>
            <a:ext cx="2788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414141"/>
                </a:solidFill>
              </a:rPr>
              <a:t>Behavior</a:t>
            </a:r>
            <a:endParaRPr sz="2400">
              <a:solidFill>
                <a:srgbClr val="414141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 sz="2400">
              <a:solidFill>
                <a:srgbClr val="414141"/>
              </a:solidFill>
            </a:endParaRPr>
          </a:p>
        </p:txBody>
      </p:sp>
      <p:sp>
        <p:nvSpPr>
          <p:cNvPr id="175" name="Google Shape;175;p34"/>
          <p:cNvSpPr txBox="1"/>
          <p:nvPr/>
        </p:nvSpPr>
        <p:spPr>
          <a:xfrm>
            <a:off x="604275" y="2553775"/>
            <a:ext cx="4143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>
                <a:solidFill>
                  <a:srgbClr val="039BE5"/>
                </a:solidFill>
                <a:hlinkClick r:id="rId4"/>
              </a:rPr>
              <a:t>Download manager</a:t>
            </a:r>
            <a:endParaRPr/>
          </a:p>
          <a:p>
            <a:pPr marL="457200" lvl="0" indent="-3048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>
                <a:solidFill>
                  <a:srgbClr val="039BE5"/>
                </a:solidFill>
                <a:hlinkClick r:id="rId5"/>
              </a:rPr>
              <a:t>Media &amp; playback</a:t>
            </a:r>
            <a:endParaRPr sz="1200">
              <a:solidFill>
                <a:srgbClr val="414141"/>
              </a:solidFill>
            </a:endParaRPr>
          </a:p>
          <a:p>
            <a:pPr marL="457200" lvl="0" indent="-3048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>
                <a:solidFill>
                  <a:srgbClr val="039BE5"/>
                </a:solidFill>
                <a:hlinkClick r:id="rId6"/>
              </a:rPr>
              <a:t>Notifications</a:t>
            </a:r>
            <a:endParaRPr sz="1200">
              <a:solidFill>
                <a:srgbClr val="414141"/>
              </a:solidFill>
            </a:endParaRPr>
          </a:p>
          <a:p>
            <a:pPr marL="457200" lvl="0" indent="-3048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>
                <a:solidFill>
                  <a:srgbClr val="039BE5"/>
                </a:solidFill>
                <a:hlinkClick r:id="rId7"/>
              </a:rPr>
              <a:t>Permissions</a:t>
            </a:r>
            <a:endParaRPr sz="1200"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500">
              <a:solidFill>
                <a:srgbClr val="414141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4"/>
          <p:cNvSpPr txBox="1"/>
          <p:nvPr/>
        </p:nvSpPr>
        <p:spPr>
          <a:xfrm>
            <a:off x="3244350" y="2553775"/>
            <a:ext cx="4143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>
                <a:solidFill>
                  <a:srgbClr val="039BE5"/>
                </a:solidFill>
                <a:hlinkClick r:id="rId8"/>
              </a:rPr>
              <a:t>Preferences</a:t>
            </a:r>
            <a:endParaRPr sz="1200">
              <a:solidFill>
                <a:srgbClr val="414141"/>
              </a:solidFill>
            </a:endParaRPr>
          </a:p>
          <a:p>
            <a:pPr marL="457200" lvl="0" indent="-3048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>
                <a:solidFill>
                  <a:srgbClr val="039BE5"/>
                </a:solidFill>
                <a:hlinkClick r:id="rId9"/>
              </a:rPr>
              <a:t>Sharing</a:t>
            </a:r>
            <a:endParaRPr sz="1200">
              <a:solidFill>
                <a:srgbClr val="414141"/>
              </a:solidFill>
            </a:endParaRPr>
          </a:p>
          <a:p>
            <a:pPr marL="457200" lvl="0" indent="-3048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>
                <a:solidFill>
                  <a:srgbClr val="039BE5"/>
                </a:solidFill>
                <a:hlinkClick r:id="rId10"/>
              </a:rPr>
              <a:t>Slices</a:t>
            </a:r>
            <a:endParaRPr sz="1200">
              <a:solidFill>
                <a:srgbClr val="414141"/>
              </a:solidFill>
            </a:endParaRPr>
          </a:p>
          <a:p>
            <a:pPr marL="457200" lvl="0" indent="0" algn="l" rtl="0">
              <a:lnSpc>
                <a:spcPct val="160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1500"/>
          </a:p>
        </p:txBody>
      </p:sp>
      <p:pic>
        <p:nvPicPr>
          <p:cNvPr id="177" name="Google Shape;177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30488" y="2999600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4275" y="1180563"/>
            <a:ext cx="28575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3744</Words>
  <Application>Microsoft Macintosh PowerPoint</Application>
  <PresentationFormat>全屏显示(16:9)</PresentationFormat>
  <Paragraphs>730</Paragraphs>
  <Slides>82</Slides>
  <Notes>82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82</vt:i4>
      </vt:variant>
    </vt:vector>
  </HeadingPairs>
  <TitlesOfParts>
    <vt:vector size="88" baseType="lpstr">
      <vt:lpstr>Helvetica Neue Light</vt:lpstr>
      <vt:lpstr>Helvetica Neue</vt:lpstr>
      <vt:lpstr>Arial</vt:lpstr>
      <vt:lpstr>Courier New</vt:lpstr>
      <vt:lpstr>Simple Light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陈 亮亮</cp:lastModifiedBy>
  <cp:revision>10</cp:revision>
  <dcterms:modified xsi:type="dcterms:W3CDTF">2021-07-15T03:05:28Z</dcterms:modified>
</cp:coreProperties>
</file>